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700" r:id="rId2"/>
    <p:sldMasterId id="2147483704" r:id="rId3"/>
    <p:sldMasterId id="2147483705" r:id="rId4"/>
  </p:sldMasterIdLst>
  <p:notesMasterIdLst>
    <p:notesMasterId r:id="rId36"/>
  </p:notesMasterIdLst>
  <p:sldIdLst>
    <p:sldId id="256" r:id="rId5"/>
    <p:sldId id="299" r:id="rId6"/>
    <p:sldId id="326" r:id="rId7"/>
    <p:sldId id="258" r:id="rId8"/>
    <p:sldId id="300" r:id="rId9"/>
    <p:sldId id="327" r:id="rId10"/>
    <p:sldId id="328" r:id="rId11"/>
    <p:sldId id="263" r:id="rId12"/>
    <p:sldId id="303" r:id="rId13"/>
    <p:sldId id="329" r:id="rId14"/>
    <p:sldId id="330" r:id="rId15"/>
    <p:sldId id="307" r:id="rId16"/>
    <p:sldId id="270" r:id="rId17"/>
    <p:sldId id="309" r:id="rId18"/>
    <p:sldId id="338" r:id="rId19"/>
    <p:sldId id="257" r:id="rId20"/>
    <p:sldId id="331" r:id="rId21"/>
    <p:sldId id="332" r:id="rId22"/>
    <p:sldId id="334" r:id="rId23"/>
    <p:sldId id="310" r:id="rId24"/>
    <p:sldId id="335" r:id="rId25"/>
    <p:sldId id="311" r:id="rId26"/>
    <p:sldId id="336" r:id="rId27"/>
    <p:sldId id="342" r:id="rId28"/>
    <p:sldId id="337" r:id="rId29"/>
    <p:sldId id="314" r:id="rId30"/>
    <p:sldId id="323" r:id="rId31"/>
    <p:sldId id="269" r:id="rId32"/>
    <p:sldId id="339" r:id="rId33"/>
    <p:sldId id="340" r:id="rId34"/>
    <p:sldId id="271" r:id="rId35"/>
  </p:sldIdLst>
  <p:sldSz cx="12192000" cy="6858000"/>
  <p:notesSz cx="6858000" cy="9144000"/>
  <p:embeddedFontLst>
    <p:embeddedFont>
      <p:font typeface="Advent Pro SemiBold" panose="020B0604020202020204" charset="0"/>
      <p:regular r:id="rId37"/>
      <p:bold r:id="rId38"/>
      <p:italic r:id="rId39"/>
      <p:boldItalic r:id="rId40"/>
    </p:embeddedFont>
    <p:embeddedFont>
      <p:font typeface="Bree Serif" panose="020B0604020202020204" charset="0"/>
      <p:regular r:id="rId41"/>
    </p:embeddedFont>
    <p:embeddedFont>
      <p:font typeface="Fira Sans Condensed Medium" panose="020B0603050000020004" pitchFamily="34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Josefin Sans" pitchFamily="2" charset="0"/>
      <p:regular r:id="rId50"/>
      <p:bold r:id="rId51"/>
    </p:embeddedFont>
    <p:embeddedFont>
      <p:font typeface="Livvic Light" pitchFamily="2" charset="0"/>
      <p:regular r:id="rId52"/>
      <p:italic r:id="rId53"/>
    </p:embeddedFont>
    <p:embeddedFont>
      <p:font typeface="Maven Pro" panose="020B0604020202020204" charset="0"/>
      <p:regular r:id="rId54"/>
      <p:bold r:id="rId55"/>
    </p:embeddedFont>
    <p:embeddedFont>
      <p:font typeface="Nunito Light" pitchFamily="2" charset="0"/>
      <p:regular r:id="rId56"/>
      <p: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Share Tech" panose="020B0604020202020204" charset="0"/>
      <p:regular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E4E"/>
    <a:srgbClr val="FF9973"/>
    <a:srgbClr val="00CFCC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1D9A24-C923-47A1-A0B1-C41F73ACA7E2}">
  <a:tblStyle styleId="{BD1D9A24-C923-47A1-A0B1-C41F73ACA7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5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8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53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1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3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0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944304d7f_12_8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944304d7f_12_8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94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8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83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693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c60e245bf_1_3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c60e245bf_1_3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33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4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0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a944304d7f_16_1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a944304d7f_16_12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96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22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7496612" y="4885200"/>
            <a:ext cx="3582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7398700" y="2691700"/>
            <a:ext cx="36808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/>
              <a:buNone/>
              <a:defRPr sz="24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574400" y="1649067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ctrTitle"/>
          </p:nvPr>
        </p:nvSpPr>
        <p:spPr>
          <a:xfrm rot="-5400000">
            <a:off x="8499800" y="3281000"/>
            <a:ext cx="5778800" cy="2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5923233" y="-7375000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9" name="Google Shape;199;p31"/>
          <p:cNvSpPr/>
          <p:nvPr/>
        </p:nvSpPr>
        <p:spPr>
          <a:xfrm>
            <a:off x="-8865867" y="164867"/>
            <a:ext cx="11390800" cy="11390800"/>
          </a:xfrm>
          <a:prstGeom prst="diamond">
            <a:avLst/>
          </a:prstGeom>
          <a:solidFill>
            <a:srgbClr val="CFE2F3">
              <a:alpha val="9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9" r:id="rId7"/>
    <p:sldLayoutId id="2147483660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/>
              <a:buNone/>
              <a:defRPr sz="2800">
                <a:solidFill>
                  <a:schemeClr val="accen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3898990" y="3630004"/>
            <a:ext cx="43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Mai</a:t>
            </a:r>
            <a:r>
              <a:rPr lang="en" dirty="0"/>
              <a:t> Huy Khang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607903" y="1005939"/>
            <a:ext cx="8837396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DATA ANALYSIS </a:t>
            </a:r>
            <a:r>
              <a:rPr lang="en" dirty="0">
                <a:solidFill>
                  <a:schemeClr val="accent2"/>
                </a:solidFill>
              </a:rPr>
              <a:t>PROJECT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2556375" y="6287327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7" name="Google Shape;437;p25"/>
          <p:cNvSpPr/>
          <p:nvPr/>
        </p:nvSpPr>
        <p:spPr>
          <a:xfrm>
            <a:off x="9397259" y="4717088"/>
            <a:ext cx="77112" cy="77112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8" name="Google Shape;438;p25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39" name="Google Shape;439;p25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40" name="Google Shape;440;p25"/>
          <p:cNvSpPr/>
          <p:nvPr/>
        </p:nvSpPr>
        <p:spPr>
          <a:xfrm>
            <a:off x="7959339" y="41584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41" name="Google Shape;441;p25"/>
          <p:cNvSpPr/>
          <p:nvPr/>
        </p:nvSpPr>
        <p:spPr>
          <a:xfrm>
            <a:off x="3898990" y="5736278"/>
            <a:ext cx="159991" cy="159991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8309752" y="4928442"/>
            <a:ext cx="161912" cy="1430863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9501896" y="-556088"/>
            <a:ext cx="177669" cy="2603169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76768" y="3624306"/>
            <a:ext cx="265649" cy="3771913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3140923" y="4928438"/>
            <a:ext cx="11285" cy="3359551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53" name="Google Shape;453;p25"/>
          <p:cNvSpPr/>
          <p:nvPr/>
        </p:nvSpPr>
        <p:spPr>
          <a:xfrm>
            <a:off x="9928802" y="4606608"/>
            <a:ext cx="11285" cy="225212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5963334" y="5238140"/>
            <a:ext cx="265335" cy="1156264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282021" y="314937"/>
            <a:ext cx="4472859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rgbClr val="E3BE4E"/>
                </a:solidFill>
              </a:rPr>
              <a:t>OUTLIER DETECTION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1864616" y="669000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94858" y="5856333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6721-D74D-5BFC-A233-C92B35C6C762}"/>
              </a:ext>
            </a:extLst>
          </p:cNvPr>
          <p:cNvSpPr txBox="1"/>
          <p:nvPr/>
        </p:nvSpPr>
        <p:spPr>
          <a:xfrm>
            <a:off x="659258" y="1191932"/>
            <a:ext cx="7211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ree Serif"/>
                <a:cs typeface="Bree Serif"/>
              </a:rPr>
              <a:t>Using the interquartile range (IQR) to detect outliers in dataset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EA5704-E4B6-310B-798F-6B367A30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18" y="2067939"/>
            <a:ext cx="9701375" cy="140289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1F05DFCB-D991-CE87-7DBE-E2CFE671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18" y="3678811"/>
            <a:ext cx="5153802" cy="8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1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FIX TARGET BIAS</a:t>
            </a:r>
            <a:endParaRPr lang="en-US" sz="3600" b="1" dirty="0"/>
          </a:p>
        </p:txBody>
      </p:sp>
      <p:pic>
        <p:nvPicPr>
          <p:cNvPr id="4" name="Picture 3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F7765954-0BEA-36A8-3ACA-7B76A08E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41" y="1575721"/>
            <a:ext cx="1003641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2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5578799" y="2656633"/>
            <a:ext cx="2115587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EDA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E3BE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E3BE4E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3BE4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9870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177268" y="455452"/>
            <a:ext cx="4940219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rgbClr val="E3BE4E"/>
                </a:solidFill>
              </a:rPr>
              <a:t>CONTEXT INFORMATION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4946151" y="1578058"/>
            <a:ext cx="6697455" cy="43173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just"/>
            <a:r>
              <a:rPr lang="en-US" sz="2000" dirty="0"/>
              <a:t>Data is generated from </a:t>
            </a:r>
            <a:r>
              <a:rPr lang="en-US" sz="2000" b="1" dirty="0">
                <a:solidFill>
                  <a:srgbClr val="E3BE4E"/>
                </a:solidFill>
              </a:rPr>
              <a:t>3 main areas </a:t>
            </a:r>
            <a:r>
              <a:rPr lang="en-US" sz="2000" dirty="0"/>
              <a:t>with the most concentration in </a:t>
            </a:r>
            <a:r>
              <a:rPr lang="en-US" sz="2000" b="1" dirty="0">
                <a:solidFill>
                  <a:srgbClr val="FF9973"/>
                </a:solidFill>
              </a:rPr>
              <a:t>code 415</a:t>
            </a:r>
          </a:p>
          <a:p>
            <a:pPr marL="0" indent="0" algn="just"/>
            <a:endParaRPr lang="en-US" sz="2000" b="1" dirty="0">
              <a:solidFill>
                <a:srgbClr val="FF9973"/>
              </a:solidFill>
            </a:endParaRPr>
          </a:p>
          <a:p>
            <a:pPr marL="0" indent="0" algn="just"/>
            <a:endParaRPr lang="en-US" sz="2000" dirty="0"/>
          </a:p>
          <a:p>
            <a:pPr marL="0" indent="0" algn="just"/>
            <a:r>
              <a:rPr lang="en-US" sz="2000" dirty="0"/>
              <a:t>The number of days members gather </a:t>
            </a:r>
            <a:r>
              <a:rPr lang="en-US" sz="2000" b="1" dirty="0">
                <a:solidFill>
                  <a:srgbClr val="E3BE4E"/>
                </a:solidFill>
              </a:rPr>
              <a:t>from 70 to 120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6718936" y="6153067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94858" y="5856333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5C9B43B-CA00-D8CA-A2E1-E52C90E11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82" b="48977"/>
          <a:stretch/>
        </p:blipFill>
        <p:spPr>
          <a:xfrm>
            <a:off x="377058" y="1359283"/>
            <a:ext cx="4100010" cy="237744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9D8E99C-4E93-185A-A5C9-3C5C20729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8" t="50989"/>
          <a:stretch/>
        </p:blipFill>
        <p:spPr>
          <a:xfrm>
            <a:off x="4477069" y="3736724"/>
            <a:ext cx="3661091" cy="2377441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6A475FE-281C-15FE-E6F6-4AD2AE10D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8" b="48977"/>
          <a:stretch/>
        </p:blipFill>
        <p:spPr>
          <a:xfrm>
            <a:off x="377058" y="3736724"/>
            <a:ext cx="4100011" cy="2377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1428C-A9F9-7A5F-09DC-401BCD33CE9F}"/>
              </a:ext>
            </a:extLst>
          </p:cNvPr>
          <p:cNvSpPr txBox="1"/>
          <p:nvPr/>
        </p:nvSpPr>
        <p:spPr>
          <a:xfrm>
            <a:off x="8181670" y="4186780"/>
            <a:ext cx="39310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Maven Pro" panose="020B0604020202020204" charset="0"/>
              </a:rPr>
              <a:t>Thus, it can be seen that the data set gives </a:t>
            </a:r>
            <a:r>
              <a:rPr lang="en-US" sz="1800" b="1" dirty="0">
                <a:solidFill>
                  <a:srgbClr val="E3BE4E"/>
                </a:solidFill>
                <a:latin typeface="Maven Pro" panose="020B0604020202020204" charset="0"/>
              </a:rPr>
              <a:t>a fair ratio of customer segments to demographics</a:t>
            </a:r>
            <a:r>
              <a:rPr lang="en-US" sz="1800" dirty="0">
                <a:solidFill>
                  <a:schemeClr val="bg1"/>
                </a:solidFill>
                <a:latin typeface="Maven Pro" panose="020B0604020202020204" charset="0"/>
              </a:rPr>
              <a:t>, which will improve the representativeness of the later analysis.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9839395" y="-357207"/>
            <a:ext cx="3055009" cy="38964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7" name="Google Shape;507;p28">
            <a:extLst>
              <a:ext uri="{FF2B5EF4-FFF2-40B4-BE49-F238E27FC236}">
                <a16:creationId xmlns:a16="http://schemas.microsoft.com/office/drawing/2014/main" id="{9D095D47-E80A-F223-197B-8CCCC89DADE3}"/>
              </a:ext>
            </a:extLst>
          </p:cNvPr>
          <p:cNvSpPr txBox="1">
            <a:spLocks/>
          </p:cNvSpPr>
          <p:nvPr/>
        </p:nvSpPr>
        <p:spPr>
          <a:xfrm>
            <a:off x="10022512" y="175164"/>
            <a:ext cx="2686648" cy="74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PYTHON</a:t>
            </a:r>
          </a:p>
        </p:txBody>
      </p:sp>
      <p:sp>
        <p:nvSpPr>
          <p:cNvPr id="3" name="Google Shape;507;p28">
            <a:extLst>
              <a:ext uri="{FF2B5EF4-FFF2-40B4-BE49-F238E27FC236}">
                <a16:creationId xmlns:a16="http://schemas.microsoft.com/office/drawing/2014/main" id="{0775571A-C797-36CD-79DE-BB571DD128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15" y="247798"/>
            <a:ext cx="28700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400" b="1" dirty="0">
                <a:solidFill>
                  <a:srgbClr val="E3BE4E"/>
                </a:solidFill>
              </a:rPr>
              <a:t>HEATMAP</a:t>
            </a:r>
            <a:endParaRPr sz="4400" b="1" dirty="0">
              <a:solidFill>
                <a:srgbClr val="E3BE4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0CA6C-7C82-26D0-B8D6-27D37AFB643D}"/>
              </a:ext>
            </a:extLst>
          </p:cNvPr>
          <p:cNvSpPr txBox="1"/>
          <p:nvPr/>
        </p:nvSpPr>
        <p:spPr>
          <a:xfrm>
            <a:off x="275015" y="1476937"/>
            <a:ext cx="162004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App sessions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A72E67-D286-76E3-DC66-89893F8F799F}"/>
              </a:ext>
            </a:extLst>
          </p:cNvPr>
          <p:cNvSpPr txBox="1"/>
          <p:nvPr/>
        </p:nvSpPr>
        <p:spPr>
          <a:xfrm>
            <a:off x="2329376" y="1468047"/>
            <a:ext cx="300826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sessions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29BC78-CC46-86AB-8B0E-12EA13CFC81E}"/>
              </a:ext>
            </a:extLst>
          </p:cNvPr>
          <p:cNvGrpSpPr/>
          <p:nvPr/>
        </p:nvGrpSpPr>
        <p:grpSpPr>
          <a:xfrm>
            <a:off x="1975586" y="1530169"/>
            <a:ext cx="289116" cy="259399"/>
            <a:chOff x="1233655" y="1085159"/>
            <a:chExt cx="374120" cy="335666"/>
          </a:xfrm>
        </p:grpSpPr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DDD2A534-2825-D8CA-5F75-C7002E0597C3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FB609672-0CC4-4C42-8AE5-98FD3EA6D91E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5571F9-78A7-0BE6-729C-D2E9D748D766}"/>
              </a:ext>
            </a:extLst>
          </p:cNvPr>
          <p:cNvSpPr txBox="1"/>
          <p:nvPr/>
        </p:nvSpPr>
        <p:spPr>
          <a:xfrm>
            <a:off x="269365" y="2489684"/>
            <a:ext cx="2012579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Session duration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915C6A-A026-90E2-CC0B-6CE25AFCC7A8}"/>
              </a:ext>
            </a:extLst>
          </p:cNvPr>
          <p:cNvGrpSpPr/>
          <p:nvPr/>
        </p:nvGrpSpPr>
        <p:grpSpPr>
          <a:xfrm>
            <a:off x="2237966" y="2554876"/>
            <a:ext cx="289116" cy="259399"/>
            <a:chOff x="1233655" y="1085159"/>
            <a:chExt cx="374120" cy="335666"/>
          </a:xfrm>
        </p:grpSpPr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B6CC8B80-FBC8-FCBC-5F6F-CB65F41F0742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Up 25">
              <a:extLst>
                <a:ext uri="{FF2B5EF4-FFF2-40B4-BE49-F238E27FC236}">
                  <a16:creationId xmlns:a16="http://schemas.microsoft.com/office/drawing/2014/main" id="{3FA7CC47-6F9E-A1AC-C367-5451D82E7014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ACD1B4-0849-F914-2E1A-19AB92915B4A}"/>
              </a:ext>
            </a:extLst>
          </p:cNvPr>
          <p:cNvSpPr txBox="1"/>
          <p:nvPr/>
        </p:nvSpPr>
        <p:spPr>
          <a:xfrm>
            <a:off x="2604511" y="2513722"/>
            <a:ext cx="241688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Desktop transactions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2F5BF-2952-7DEF-5DF8-8195C4AA94CF}"/>
              </a:ext>
            </a:extLst>
          </p:cNvPr>
          <p:cNvSpPr txBox="1"/>
          <p:nvPr/>
        </p:nvSpPr>
        <p:spPr>
          <a:xfrm>
            <a:off x="264569" y="3494185"/>
            <a:ext cx="228947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Discount rate per visited products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66F0D8-204C-CBFD-7ACB-CC7CA4D9DAD7}"/>
              </a:ext>
            </a:extLst>
          </p:cNvPr>
          <p:cNvGrpSpPr/>
          <p:nvPr/>
        </p:nvGrpSpPr>
        <p:grpSpPr>
          <a:xfrm>
            <a:off x="2335614" y="3552061"/>
            <a:ext cx="289116" cy="259399"/>
            <a:chOff x="1233655" y="1085159"/>
            <a:chExt cx="374120" cy="335666"/>
          </a:xfrm>
        </p:grpSpPr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FDFECEDE-E698-DE92-F81A-23B501B06ACA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E9FD1AA6-1FBB-F22D-9897-FCCEC56CFE9D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69BA6F-86DB-C04F-CAB5-F8BCA56715C5}"/>
              </a:ext>
            </a:extLst>
          </p:cNvPr>
          <p:cNvSpPr txBox="1"/>
          <p:nvPr/>
        </p:nvSpPr>
        <p:spPr>
          <a:xfrm>
            <a:off x="275015" y="4648784"/>
            <a:ext cx="1838179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BE4E"/>
                </a:solidFill>
              </a:rPr>
              <a:t>Product detail view per app session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FB9356-B52F-B2A9-AADB-140A909A375B}"/>
              </a:ext>
            </a:extLst>
          </p:cNvPr>
          <p:cNvSpPr txBox="1"/>
          <p:nvPr/>
        </p:nvSpPr>
        <p:spPr>
          <a:xfrm>
            <a:off x="2329376" y="4646509"/>
            <a:ext cx="283464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 to cart per session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F91C0B-8D7B-A075-EC60-53D2BF6F2E4A}"/>
              </a:ext>
            </a:extLst>
          </p:cNvPr>
          <p:cNvGrpSpPr/>
          <p:nvPr/>
        </p:nvGrpSpPr>
        <p:grpSpPr>
          <a:xfrm>
            <a:off x="1972739" y="4706496"/>
            <a:ext cx="289116" cy="259399"/>
            <a:chOff x="1233655" y="1085159"/>
            <a:chExt cx="374120" cy="335666"/>
          </a:xfrm>
        </p:grpSpPr>
        <p:sp>
          <p:nvSpPr>
            <p:cNvPr id="44" name="Arrow: Up 43">
              <a:extLst>
                <a:ext uri="{FF2B5EF4-FFF2-40B4-BE49-F238E27FC236}">
                  <a16:creationId xmlns:a16="http://schemas.microsoft.com/office/drawing/2014/main" id="{0F2C0ECA-F8B3-4632-24B5-B47C97310A50}"/>
                </a:ext>
              </a:extLst>
            </p:cNvPr>
            <p:cNvSpPr/>
            <p:nvPr/>
          </p:nvSpPr>
          <p:spPr>
            <a:xfrm>
              <a:off x="1233655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DD74C9B3-0F87-EB8A-2D6D-845D00E771A9}"/>
                </a:ext>
              </a:extLst>
            </p:cNvPr>
            <p:cNvSpPr/>
            <p:nvPr/>
          </p:nvSpPr>
          <p:spPr>
            <a:xfrm>
              <a:off x="1444034" y="1085159"/>
              <a:ext cx="163741" cy="335666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1073968-679F-12E0-D82C-524016E0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60" y="920259"/>
            <a:ext cx="7043152" cy="5762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4836F-993A-2A10-EAD5-4176D60CC11E}"/>
              </a:ext>
            </a:extLst>
          </p:cNvPr>
          <p:cNvSpPr txBox="1"/>
          <p:nvPr/>
        </p:nvSpPr>
        <p:spPr>
          <a:xfrm>
            <a:off x="2745287" y="3491932"/>
            <a:ext cx="64516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Avg order value</a:t>
            </a:r>
          </a:p>
        </p:txBody>
      </p:sp>
    </p:spTree>
    <p:extLst>
      <p:ext uri="{BB962C8B-B14F-4D97-AF65-F5344CB8AC3E}">
        <p14:creationId xmlns:p14="http://schemas.microsoft.com/office/powerpoint/2010/main" val="370552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57940" y="73572"/>
            <a:ext cx="722998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customer service calls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7945120" y="2055264"/>
            <a:ext cx="3931920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not churn group </a:t>
            </a:r>
            <a:r>
              <a:rPr lang="en-US" sz="2000" dirty="0"/>
              <a:t>has the highest frequency concentrated </a:t>
            </a:r>
            <a:r>
              <a:rPr lang="en-US" sz="2000" b="1" dirty="0">
                <a:solidFill>
                  <a:srgbClr val="FF9973"/>
                </a:solidFill>
              </a:rPr>
              <a:t>on calls 1 to 3.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churn </a:t>
            </a:r>
            <a:r>
              <a:rPr lang="en-US" sz="2000" dirty="0"/>
              <a:t>continues to contact the company for the </a:t>
            </a:r>
            <a:r>
              <a:rPr lang="en-US" sz="2000" b="1" dirty="0">
                <a:solidFill>
                  <a:srgbClr val="FF9973"/>
                </a:solidFill>
              </a:rPr>
              <a:t>4th time or more</a:t>
            </a:r>
            <a:r>
              <a:rPr lang="en-US" sz="2000" dirty="0"/>
              <a:t>, especially with the number of </a:t>
            </a:r>
            <a:r>
              <a:rPr lang="en-US" sz="2000" b="1" dirty="0">
                <a:solidFill>
                  <a:srgbClr val="FF9973"/>
                </a:solidFill>
              </a:rPr>
              <a:t>callers increasing from 4 to 8 times </a:t>
            </a:r>
            <a:r>
              <a:rPr lang="en-US" sz="2000" dirty="0"/>
              <a:t>and accounts for </a:t>
            </a:r>
            <a:r>
              <a:rPr lang="en-US" sz="2000" b="1" dirty="0">
                <a:solidFill>
                  <a:srgbClr val="FF9973"/>
                </a:solidFill>
              </a:rPr>
              <a:t>nearly 23% </a:t>
            </a:r>
            <a:r>
              <a:rPr lang="en-US" sz="2000" dirty="0"/>
              <a:t>of customers who have stopped shopping.</a:t>
            </a:r>
            <a:endParaRPr lang="en-US" sz="2000" b="1" dirty="0">
              <a:solidFill>
                <a:srgbClr val="FF9973"/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8E4BF8E-2FCA-BBA2-9CFD-695CC6CF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" y="3558666"/>
            <a:ext cx="6775291" cy="2949196"/>
          </a:xfrm>
          <a:prstGeom prst="rect">
            <a:avLst/>
          </a:prstGeom>
        </p:spPr>
      </p:pic>
      <p:pic>
        <p:nvPicPr>
          <p:cNvPr id="8" name="Picture 7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1AE167D8-C248-A20F-F476-BAB61208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29" y="1720776"/>
            <a:ext cx="6775291" cy="17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57940" y="73572"/>
            <a:ext cx="638670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credit card info save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6969760" y="1610500"/>
            <a:ext cx="4815840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E3BE4E"/>
                </a:solidFill>
              </a:rPr>
              <a:t>The customer churn group </a:t>
            </a:r>
            <a:r>
              <a:rPr lang="en-US" sz="2000" dirty="0"/>
              <a:t>accounted for </a:t>
            </a:r>
            <a:r>
              <a:rPr lang="en-US" sz="2000" b="1" dirty="0">
                <a:solidFill>
                  <a:srgbClr val="FF9973"/>
                </a:solidFill>
              </a:rPr>
              <a:t>15%</a:t>
            </a:r>
            <a:r>
              <a:rPr lang="en-US" sz="2000" dirty="0"/>
              <a:t> who saved credit card info, while about </a:t>
            </a:r>
            <a:r>
              <a:rPr lang="en-US" sz="2000" b="1" dirty="0">
                <a:solidFill>
                  <a:srgbClr val="FF9973"/>
                </a:solidFill>
              </a:rPr>
              <a:t>7%</a:t>
            </a:r>
            <a:r>
              <a:rPr lang="en-US" sz="2000" dirty="0"/>
              <a:t> in normal group</a:t>
            </a:r>
            <a:endParaRPr lang="en-US" sz="2000" b="1" dirty="0">
              <a:solidFill>
                <a:srgbClr val="FF9973"/>
              </a:solidFill>
            </a:endParaRP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</a:rPr>
              <a:t>Moreover,</a:t>
            </a:r>
            <a:r>
              <a:rPr lang="en-US" sz="2000" b="1" dirty="0">
                <a:solidFill>
                  <a:srgbClr val="E3BE4E"/>
                </a:solidFill>
              </a:rPr>
              <a:t> The customer churn has 4+ support calls and saved credit card information, </a:t>
            </a:r>
            <a:r>
              <a:rPr lang="en-US" sz="2000" dirty="0">
                <a:solidFill>
                  <a:schemeClr val="bg1"/>
                </a:solidFill>
              </a:rPr>
              <a:t>which is </a:t>
            </a:r>
            <a:r>
              <a:rPr lang="en-US" sz="2000" b="1" dirty="0">
                <a:solidFill>
                  <a:srgbClr val="FF9973"/>
                </a:solidFill>
              </a:rPr>
              <a:t>up to 90% higher</a:t>
            </a:r>
            <a:r>
              <a:rPr lang="en-US" sz="2000" dirty="0">
                <a:solidFill>
                  <a:schemeClr val="bg1"/>
                </a:solidFill>
              </a:rPr>
              <a:t> in numbers than the other customer group and they are also medium lifetime members, suggesting these could be popular issues customer encounters related to the company's payment and credit regulations.</a:t>
            </a:r>
          </a:p>
        </p:txBody>
      </p:sp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59B3422-3C80-872D-4F4E-FB30C00C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4" y="1628542"/>
            <a:ext cx="6064066" cy="2465517"/>
          </a:xfrm>
          <a:prstGeom prst="rect">
            <a:avLst/>
          </a:prstGeom>
        </p:spPr>
      </p:pic>
      <p:pic>
        <p:nvPicPr>
          <p:cNvPr id="5" name="Picture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DC5071-D4D6-6593-E5F6-DA0A09F4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4" y="4094059"/>
            <a:ext cx="6064066" cy="2344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308740" y="278250"/>
            <a:ext cx="7229980" cy="143305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Effect of </a:t>
            </a:r>
            <a:r>
              <a:rPr lang="en-US" b="1" dirty="0">
                <a:solidFill>
                  <a:srgbClr val="E3BE4E"/>
                </a:solidFill>
              </a:rPr>
              <a:t>desktop and app session </a:t>
            </a:r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 churn ability</a:t>
            </a:r>
          </a:p>
        </p:txBody>
      </p:sp>
      <p:sp>
        <p:nvSpPr>
          <p:cNvPr id="7" name="Google Shape;1124;p39">
            <a:extLst>
              <a:ext uri="{FF2B5EF4-FFF2-40B4-BE49-F238E27FC236}">
                <a16:creationId xmlns:a16="http://schemas.microsoft.com/office/drawing/2014/main" id="{EF088800-367B-F4B4-1956-44262E154439}"/>
              </a:ext>
            </a:extLst>
          </p:cNvPr>
          <p:cNvSpPr txBox="1">
            <a:spLocks/>
          </p:cNvSpPr>
          <p:nvPr/>
        </p:nvSpPr>
        <p:spPr>
          <a:xfrm>
            <a:off x="4568053" y="2525381"/>
            <a:ext cx="6791917" cy="100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94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 Light"/>
              <a:buChar char="●"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1219170" marR="0" lvl="1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828754" marR="0" lvl="2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2438339" marR="0" lvl="3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3047924" marR="0" lvl="4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3657509" marR="0" lvl="5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4267093" marR="0" lvl="6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●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4876678" marR="0" lvl="7" indent="-389457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unito Light"/>
              <a:buChar char="○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5486263" marR="0" lvl="8" indent="-389457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Nunito Light"/>
              <a:buChar char="■"/>
              <a:defRPr sz="1867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Customer churn group has </a:t>
            </a:r>
            <a:r>
              <a:rPr lang="en-US" sz="2000" b="1" dirty="0">
                <a:solidFill>
                  <a:srgbClr val="E3BE4E"/>
                </a:solidFill>
              </a:rPr>
              <a:t>amount of session 40% higher than normal</a:t>
            </a:r>
            <a:endParaRPr lang="vi-VN" sz="2000" b="1" dirty="0">
              <a:solidFill>
                <a:srgbClr val="E3BE4E"/>
              </a:solidFill>
            </a:endParaRPr>
          </a:p>
        </p:txBody>
      </p:sp>
      <p:pic>
        <p:nvPicPr>
          <p:cNvPr id="9" name="Picture 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B85D9ED-A13C-2546-BA00-F4C23940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60" y="1973402"/>
            <a:ext cx="3810330" cy="2049958"/>
          </a:xfrm>
          <a:prstGeom prst="rect">
            <a:avLst/>
          </a:prstGeom>
        </p:spPr>
      </p:pic>
      <p:pic>
        <p:nvPicPr>
          <p:cNvPr id="11" name="Picture 10" descr="A picture containing text, font, line, handwriting&#10;&#10;Description automatically generated">
            <a:extLst>
              <a:ext uri="{FF2B5EF4-FFF2-40B4-BE49-F238E27FC236}">
                <a16:creationId xmlns:a16="http://schemas.microsoft.com/office/drawing/2014/main" id="{CDD68FE0-A8F1-9968-FD07-D22DE65A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59" y="4144698"/>
            <a:ext cx="3810330" cy="2042337"/>
          </a:xfrm>
          <a:prstGeom prst="rect">
            <a:avLst/>
          </a:prstGeom>
        </p:spPr>
      </p:pic>
      <p:pic>
        <p:nvPicPr>
          <p:cNvPr id="13" name="Picture 12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396538D6-F79D-D674-39C8-D015E392F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258" y="4144698"/>
            <a:ext cx="3810329" cy="2042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375F82-2D12-F518-2037-A34B15977707}"/>
              </a:ext>
            </a:extLst>
          </p:cNvPr>
          <p:cNvSpPr txBox="1"/>
          <p:nvPr/>
        </p:nvSpPr>
        <p:spPr>
          <a:xfrm>
            <a:off x="8397240" y="4504146"/>
            <a:ext cx="3471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  <a:latin typeface="Maven Pro"/>
              </a:rPr>
              <a:t>A large </a:t>
            </a:r>
            <a:r>
              <a:rPr lang="en-US" sz="2000" dirty="0">
                <a:solidFill>
                  <a:schemeClr val="lt1"/>
                </a:solidFill>
                <a:latin typeface="Maven Pro"/>
                <a:sym typeface="Maven Pro"/>
              </a:rPr>
              <a:t>customer churn</a:t>
            </a:r>
            <a:r>
              <a:rPr lang="en-US" sz="2000" dirty="0">
                <a:solidFill>
                  <a:schemeClr val="lt1"/>
                </a:solidFill>
                <a:latin typeface="Maven Pro"/>
              </a:rPr>
              <a:t> has more duration in a session </a:t>
            </a:r>
            <a:r>
              <a:rPr lang="en-US" sz="2000" b="1" dirty="0">
                <a:solidFill>
                  <a:srgbClr val="E3BE4E"/>
                </a:solidFill>
                <a:latin typeface="Maven Pro"/>
              </a:rPr>
              <a:t>for 260 seconds mark  or more</a:t>
            </a:r>
          </a:p>
        </p:txBody>
      </p:sp>
    </p:spTree>
    <p:extLst>
      <p:ext uri="{BB962C8B-B14F-4D97-AF65-F5344CB8AC3E}">
        <p14:creationId xmlns:p14="http://schemas.microsoft.com/office/powerpoint/2010/main" val="141037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6DD6D8-5D7F-0839-8C71-077E9EBD0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440" y="4898624"/>
            <a:ext cx="10739120" cy="1548918"/>
          </a:xfrm>
        </p:spPr>
        <p:txBody>
          <a:bodyPr/>
          <a:lstStyle/>
          <a:p>
            <a:pPr indent="-6350" algn="just"/>
            <a:r>
              <a:rPr lang="en-US" sz="2400" dirty="0">
                <a:sym typeface="Arial"/>
              </a:rPr>
              <a:t>This shows that they are </a:t>
            </a:r>
            <a:r>
              <a:rPr lang="en-US" sz="2400" b="1" dirty="0">
                <a:solidFill>
                  <a:srgbClr val="E3BE4E"/>
                </a:solidFill>
                <a:sym typeface="Arial"/>
              </a:rPr>
              <a:t>still hesitant before the decision </a:t>
            </a:r>
            <a:r>
              <a:rPr lang="en-US" sz="2400" dirty="0">
                <a:sym typeface="Arial"/>
              </a:rPr>
              <a:t>to buy again but still </a:t>
            </a:r>
            <a:r>
              <a:rPr lang="en-US" sz="2400" b="1" dirty="0">
                <a:solidFill>
                  <a:srgbClr val="FF9973"/>
                </a:solidFill>
                <a:sym typeface="Arial"/>
              </a:rPr>
              <a:t>regularly update information and promotions </a:t>
            </a:r>
            <a:r>
              <a:rPr lang="en-US" sz="2400" dirty="0">
                <a:sym typeface="Arial"/>
              </a:rPr>
              <a:t>of the product to consider.</a:t>
            </a:r>
            <a:endParaRPr lang="vi-VN" sz="2400" dirty="0">
              <a:sym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123CC6-67D5-2206-9CC2-DBE3736529A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42680" y="721591"/>
            <a:ext cx="8215183" cy="7704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Why did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customers churn group </a:t>
            </a:r>
            <a:r>
              <a:rPr lang="en-US" sz="3600" b="1" dirty="0">
                <a:solidFill>
                  <a:schemeClr val="bg1"/>
                </a:solidFill>
              </a:rPr>
              <a:t>has more </a:t>
            </a:r>
            <a:r>
              <a:rPr lang="en-US" b="1" dirty="0">
                <a:solidFill>
                  <a:srgbClr val="E3BE4E"/>
                </a:solidFill>
              </a:rPr>
              <a:t>duration and access times?</a:t>
            </a:r>
          </a:p>
        </p:txBody>
      </p:sp>
      <p:pic>
        <p:nvPicPr>
          <p:cNvPr id="5" name="Picture 4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01789B45-0775-9557-1833-A08D336B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4" y="1689010"/>
            <a:ext cx="5662526" cy="2720430"/>
          </a:xfrm>
          <a:prstGeom prst="rect">
            <a:avLst/>
          </a:prstGeom>
        </p:spPr>
      </p:pic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06F867A-CFC2-7B52-771C-D446DC3C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689010"/>
            <a:ext cx="5662526" cy="2720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4651E-770E-44F7-5102-273960554F6A}"/>
              </a:ext>
            </a:extLst>
          </p:cNvPr>
          <p:cNvCxnSpPr>
            <a:cxnSpLocks/>
          </p:cNvCxnSpPr>
          <p:nvPr/>
        </p:nvCxnSpPr>
        <p:spPr>
          <a:xfrm flipH="1">
            <a:off x="4369400" y="2352576"/>
            <a:ext cx="361741" cy="561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AAC2F-EFC6-D6F7-DC9D-C445E505634B}"/>
              </a:ext>
            </a:extLst>
          </p:cNvPr>
          <p:cNvCxnSpPr>
            <a:cxnSpLocks/>
          </p:cNvCxnSpPr>
          <p:nvPr/>
        </p:nvCxnSpPr>
        <p:spPr>
          <a:xfrm flipH="1">
            <a:off x="10150440" y="2361213"/>
            <a:ext cx="361741" cy="561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8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dirty="0"/>
              <a:t>FEATURE ENGINEERING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676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8725D1-D451-5EDB-9FEE-365A8B273E2D}"/>
              </a:ext>
            </a:extLst>
          </p:cNvPr>
          <p:cNvCxnSpPr/>
          <p:nvPr/>
        </p:nvCxnSpPr>
        <p:spPr>
          <a:xfrm flipH="1">
            <a:off x="7618309" y="2410550"/>
            <a:ext cx="1388856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9B9970-4714-F62D-8C8F-37748DF3AD42}"/>
              </a:ext>
            </a:extLst>
          </p:cNvPr>
          <p:cNvCxnSpPr>
            <a:cxnSpLocks/>
          </p:cNvCxnSpPr>
          <p:nvPr/>
        </p:nvCxnSpPr>
        <p:spPr>
          <a:xfrm flipH="1">
            <a:off x="6924347" y="4526698"/>
            <a:ext cx="693962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CF985-FB9B-C372-75CF-8A8E7A4AF3B1}"/>
              </a:ext>
            </a:extLst>
          </p:cNvPr>
          <p:cNvCxnSpPr>
            <a:cxnSpLocks/>
          </p:cNvCxnSpPr>
          <p:nvPr/>
        </p:nvCxnSpPr>
        <p:spPr>
          <a:xfrm flipH="1">
            <a:off x="9003209" y="4526698"/>
            <a:ext cx="1436355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454218-0536-CC35-CF7F-1D5149CC4C4E}"/>
              </a:ext>
            </a:extLst>
          </p:cNvPr>
          <p:cNvCxnSpPr>
            <a:cxnSpLocks/>
          </p:cNvCxnSpPr>
          <p:nvPr/>
        </p:nvCxnSpPr>
        <p:spPr>
          <a:xfrm>
            <a:off x="7618309" y="4526698"/>
            <a:ext cx="1384900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34DB59-5115-AA53-A265-4CFA05D4EE48}"/>
              </a:ext>
            </a:extLst>
          </p:cNvPr>
          <p:cNvCxnSpPr>
            <a:cxnSpLocks/>
          </p:cNvCxnSpPr>
          <p:nvPr/>
        </p:nvCxnSpPr>
        <p:spPr>
          <a:xfrm>
            <a:off x="9007165" y="2410550"/>
            <a:ext cx="1432399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DCC46-B614-D3FC-0073-1C4ABA553647}"/>
              </a:ext>
            </a:extLst>
          </p:cNvPr>
          <p:cNvCxnSpPr>
            <a:cxnSpLocks/>
          </p:cNvCxnSpPr>
          <p:nvPr/>
        </p:nvCxnSpPr>
        <p:spPr>
          <a:xfrm>
            <a:off x="10439564" y="4526698"/>
            <a:ext cx="626394" cy="494318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90;p56">
            <a:extLst>
              <a:ext uri="{FF2B5EF4-FFF2-40B4-BE49-F238E27FC236}">
                <a16:creationId xmlns:a16="http://schemas.microsoft.com/office/drawing/2014/main" id="{5A4D7780-463B-80DE-6EDF-6A07F73D2BD8}"/>
              </a:ext>
            </a:extLst>
          </p:cNvPr>
          <p:cNvSpPr/>
          <p:nvPr/>
        </p:nvSpPr>
        <p:spPr>
          <a:xfrm>
            <a:off x="5314400" y="-3541896"/>
            <a:ext cx="1563200" cy="15632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391;p56">
            <a:extLst>
              <a:ext uri="{FF2B5EF4-FFF2-40B4-BE49-F238E27FC236}">
                <a16:creationId xmlns:a16="http://schemas.microsoft.com/office/drawing/2014/main" id="{5DEA07DE-4CCE-78BC-42A3-F7CFF17C4E2F}"/>
              </a:ext>
            </a:extLst>
          </p:cNvPr>
          <p:cNvSpPr/>
          <p:nvPr/>
        </p:nvSpPr>
        <p:spPr>
          <a:xfrm>
            <a:off x="5758851" y="-3105813"/>
            <a:ext cx="674284" cy="691029"/>
          </a:xfrm>
          <a:custGeom>
            <a:avLst/>
            <a:gdLst/>
            <a:ahLst/>
            <a:cxnLst/>
            <a:rect l="l" t="t" r="r" b="b"/>
            <a:pathLst>
              <a:path w="203711" h="208770" extrusionOk="0">
                <a:moveTo>
                  <a:pt x="82480" y="60649"/>
                </a:moveTo>
                <a:cubicBezTo>
                  <a:pt x="82435" y="60966"/>
                  <a:pt x="82435" y="61283"/>
                  <a:pt x="82435" y="61600"/>
                </a:cubicBezTo>
                <a:cubicBezTo>
                  <a:pt x="82435" y="66217"/>
                  <a:pt x="85287" y="70156"/>
                  <a:pt x="89361" y="71740"/>
                </a:cubicBezTo>
                <a:lnTo>
                  <a:pt x="89361" y="156393"/>
                </a:lnTo>
                <a:cubicBezTo>
                  <a:pt x="85287" y="157978"/>
                  <a:pt x="82435" y="161916"/>
                  <a:pt x="82435" y="166533"/>
                </a:cubicBezTo>
                <a:cubicBezTo>
                  <a:pt x="82435" y="166715"/>
                  <a:pt x="82435" y="166850"/>
                  <a:pt x="82435" y="166986"/>
                </a:cubicBezTo>
                <a:lnTo>
                  <a:pt x="58804" y="166986"/>
                </a:lnTo>
                <a:cubicBezTo>
                  <a:pt x="58804" y="166850"/>
                  <a:pt x="58804" y="166715"/>
                  <a:pt x="58804" y="166533"/>
                </a:cubicBezTo>
                <a:cubicBezTo>
                  <a:pt x="58804" y="161916"/>
                  <a:pt x="55907" y="157978"/>
                  <a:pt x="51833" y="156439"/>
                </a:cubicBezTo>
                <a:lnTo>
                  <a:pt x="51833" y="71740"/>
                </a:lnTo>
                <a:cubicBezTo>
                  <a:pt x="55907" y="70156"/>
                  <a:pt x="58804" y="66217"/>
                  <a:pt x="58804" y="61600"/>
                </a:cubicBezTo>
                <a:cubicBezTo>
                  <a:pt x="58804" y="61283"/>
                  <a:pt x="58804" y="60966"/>
                  <a:pt x="58759" y="60649"/>
                </a:cubicBezTo>
                <a:close/>
                <a:moveTo>
                  <a:pt x="144951" y="60649"/>
                </a:moveTo>
                <a:cubicBezTo>
                  <a:pt x="144906" y="60966"/>
                  <a:pt x="144906" y="61283"/>
                  <a:pt x="144906" y="61600"/>
                </a:cubicBezTo>
                <a:cubicBezTo>
                  <a:pt x="144906" y="66217"/>
                  <a:pt x="147758" y="70156"/>
                  <a:pt x="151832" y="71740"/>
                </a:cubicBezTo>
                <a:lnTo>
                  <a:pt x="151832" y="156393"/>
                </a:lnTo>
                <a:cubicBezTo>
                  <a:pt x="147803" y="157978"/>
                  <a:pt x="144906" y="161916"/>
                  <a:pt x="144906" y="166533"/>
                </a:cubicBezTo>
                <a:cubicBezTo>
                  <a:pt x="144906" y="166715"/>
                  <a:pt x="144906" y="166850"/>
                  <a:pt x="144906" y="166986"/>
                </a:cubicBezTo>
                <a:lnTo>
                  <a:pt x="121276" y="166986"/>
                </a:lnTo>
                <a:cubicBezTo>
                  <a:pt x="121276" y="166850"/>
                  <a:pt x="121276" y="166715"/>
                  <a:pt x="121276" y="166533"/>
                </a:cubicBezTo>
                <a:cubicBezTo>
                  <a:pt x="121276" y="161916"/>
                  <a:pt x="118424" y="157978"/>
                  <a:pt x="114349" y="156439"/>
                </a:cubicBezTo>
                <a:lnTo>
                  <a:pt x="114349" y="71740"/>
                </a:lnTo>
                <a:cubicBezTo>
                  <a:pt x="118424" y="70156"/>
                  <a:pt x="121276" y="66217"/>
                  <a:pt x="121276" y="61600"/>
                </a:cubicBezTo>
                <a:cubicBezTo>
                  <a:pt x="121276" y="61283"/>
                  <a:pt x="121276" y="60966"/>
                  <a:pt x="121230" y="60649"/>
                </a:cubicBezTo>
                <a:close/>
                <a:moveTo>
                  <a:pt x="101855" y="0"/>
                </a:moveTo>
                <a:cubicBezTo>
                  <a:pt x="101154" y="0"/>
                  <a:pt x="100452" y="102"/>
                  <a:pt x="99773" y="306"/>
                </a:cubicBezTo>
                <a:lnTo>
                  <a:pt x="10593" y="28282"/>
                </a:lnTo>
                <a:cubicBezTo>
                  <a:pt x="7741" y="29187"/>
                  <a:pt x="5794" y="31858"/>
                  <a:pt x="5794" y="34891"/>
                </a:cubicBezTo>
                <a:lnTo>
                  <a:pt x="5794" y="53769"/>
                </a:lnTo>
                <a:cubicBezTo>
                  <a:pt x="5794" y="57571"/>
                  <a:pt x="8873" y="60649"/>
                  <a:pt x="12675" y="60649"/>
                </a:cubicBezTo>
                <a:lnTo>
                  <a:pt x="19964" y="60649"/>
                </a:lnTo>
                <a:cubicBezTo>
                  <a:pt x="19964" y="60966"/>
                  <a:pt x="19918" y="61283"/>
                  <a:pt x="19918" y="61600"/>
                </a:cubicBezTo>
                <a:cubicBezTo>
                  <a:pt x="19918" y="66217"/>
                  <a:pt x="22816" y="70156"/>
                  <a:pt x="26890" y="71740"/>
                </a:cubicBezTo>
                <a:lnTo>
                  <a:pt x="26890" y="156393"/>
                </a:lnTo>
                <a:cubicBezTo>
                  <a:pt x="22816" y="157978"/>
                  <a:pt x="19918" y="161916"/>
                  <a:pt x="19918" y="166533"/>
                </a:cubicBezTo>
                <a:cubicBezTo>
                  <a:pt x="19918" y="166715"/>
                  <a:pt x="19964" y="166850"/>
                  <a:pt x="19964" y="166986"/>
                </a:cubicBezTo>
                <a:lnTo>
                  <a:pt x="18289" y="166986"/>
                </a:lnTo>
                <a:cubicBezTo>
                  <a:pt x="14758" y="166986"/>
                  <a:pt x="11861" y="169883"/>
                  <a:pt x="11861" y="173414"/>
                </a:cubicBezTo>
                <a:lnTo>
                  <a:pt x="11861" y="178711"/>
                </a:lnTo>
                <a:lnTo>
                  <a:pt x="6428" y="178711"/>
                </a:lnTo>
                <a:cubicBezTo>
                  <a:pt x="2897" y="178711"/>
                  <a:pt x="0" y="181608"/>
                  <a:pt x="0" y="185139"/>
                </a:cubicBezTo>
                <a:lnTo>
                  <a:pt x="0" y="202341"/>
                </a:lnTo>
                <a:cubicBezTo>
                  <a:pt x="0" y="205872"/>
                  <a:pt x="2897" y="208769"/>
                  <a:pt x="6428" y="208769"/>
                </a:cubicBezTo>
                <a:lnTo>
                  <a:pt x="197282" y="208769"/>
                </a:lnTo>
                <a:cubicBezTo>
                  <a:pt x="200813" y="208769"/>
                  <a:pt x="203710" y="205872"/>
                  <a:pt x="203710" y="202341"/>
                </a:cubicBezTo>
                <a:lnTo>
                  <a:pt x="203710" y="185139"/>
                </a:lnTo>
                <a:cubicBezTo>
                  <a:pt x="203710" y="181608"/>
                  <a:pt x="200813" y="178711"/>
                  <a:pt x="197282" y="178711"/>
                </a:cubicBezTo>
                <a:lnTo>
                  <a:pt x="191850" y="178711"/>
                </a:lnTo>
                <a:lnTo>
                  <a:pt x="191850" y="173414"/>
                </a:lnTo>
                <a:cubicBezTo>
                  <a:pt x="191850" y="169883"/>
                  <a:pt x="188953" y="166986"/>
                  <a:pt x="185422" y="166986"/>
                </a:cubicBezTo>
                <a:lnTo>
                  <a:pt x="183747" y="166986"/>
                </a:lnTo>
                <a:cubicBezTo>
                  <a:pt x="183747" y="166850"/>
                  <a:pt x="183792" y="166715"/>
                  <a:pt x="183792" y="166533"/>
                </a:cubicBezTo>
                <a:cubicBezTo>
                  <a:pt x="183792" y="161916"/>
                  <a:pt x="180895" y="157978"/>
                  <a:pt x="176821" y="156439"/>
                </a:cubicBezTo>
                <a:lnTo>
                  <a:pt x="176821" y="71740"/>
                </a:lnTo>
                <a:cubicBezTo>
                  <a:pt x="180895" y="70156"/>
                  <a:pt x="183792" y="66217"/>
                  <a:pt x="183792" y="61600"/>
                </a:cubicBezTo>
                <a:cubicBezTo>
                  <a:pt x="183792" y="61283"/>
                  <a:pt x="183747" y="60966"/>
                  <a:pt x="183747" y="60649"/>
                </a:cubicBezTo>
                <a:lnTo>
                  <a:pt x="191035" y="60649"/>
                </a:lnTo>
                <a:cubicBezTo>
                  <a:pt x="194838" y="60649"/>
                  <a:pt x="197916" y="57571"/>
                  <a:pt x="197916" y="53769"/>
                </a:cubicBezTo>
                <a:lnTo>
                  <a:pt x="197916" y="34891"/>
                </a:lnTo>
                <a:cubicBezTo>
                  <a:pt x="197916" y="31858"/>
                  <a:pt x="195969" y="29187"/>
                  <a:pt x="193117" y="28282"/>
                </a:cubicBezTo>
                <a:lnTo>
                  <a:pt x="103938" y="306"/>
                </a:lnTo>
                <a:cubicBezTo>
                  <a:pt x="103259" y="102"/>
                  <a:pt x="102557" y="0"/>
                  <a:pt x="1018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2" name="Picture 2" descr="Successful Businessman Kaise Bane सफल बिजनेसमेन बनने के लिए कौन सी ...">
            <a:extLst>
              <a:ext uri="{FF2B5EF4-FFF2-40B4-BE49-F238E27FC236}">
                <a16:creationId xmlns:a16="http://schemas.microsoft.com/office/drawing/2014/main" id="{08802714-C79D-A85A-8A80-875B2481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15" y="548705"/>
            <a:ext cx="2934028" cy="18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nsumer behavior 101: How To Make Employees Your Allies In Containing ...">
            <a:extLst>
              <a:ext uri="{FF2B5EF4-FFF2-40B4-BE49-F238E27FC236}">
                <a16:creationId xmlns:a16="http://schemas.microsoft.com/office/drawing/2014/main" id="{BED9E3FF-F525-43A7-C556-63B21B9F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32" y="2882831"/>
            <a:ext cx="2595251" cy="16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Understanding Your Customer: Using Market Research to Ensure and Shape ...">
            <a:extLst>
              <a:ext uri="{FF2B5EF4-FFF2-40B4-BE49-F238E27FC236}">
                <a16:creationId xmlns:a16="http://schemas.microsoft.com/office/drawing/2014/main" id="{B8328A96-053F-9D11-52EB-2E4667F5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10" y="2882831"/>
            <a:ext cx="2659218" cy="162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ownload Marketing Foundations: Consumer Behavior - SoftArchive">
            <a:extLst>
              <a:ext uri="{FF2B5EF4-FFF2-40B4-BE49-F238E27FC236}">
                <a16:creationId xmlns:a16="http://schemas.microsoft.com/office/drawing/2014/main" id="{F0FE372D-C839-3CC6-F3C5-DF574622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82" y="5021016"/>
            <a:ext cx="1866899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ما معنى سلوك المستهلك ؟ ما معنى سلوك المستهلك ؟ : سلوك المستهلك - أو كيفية شراء الناس">
            <a:extLst>
              <a:ext uri="{FF2B5EF4-FFF2-40B4-BE49-F238E27FC236}">
                <a16:creationId xmlns:a16="http://schemas.microsoft.com/office/drawing/2014/main" id="{2EB286EB-78F3-EA4A-A08D-E72F66B5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871" y="5021016"/>
            <a:ext cx="186632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Google Lists 5 Key Trends Shaping Consumer Behavior Amid COVID-19 via ...">
            <a:extLst>
              <a:ext uri="{FF2B5EF4-FFF2-40B4-BE49-F238E27FC236}">
                <a16:creationId xmlns:a16="http://schemas.microsoft.com/office/drawing/2014/main" id="{82ABB3B4-D475-0F66-3F3A-1C468DD4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837" y="5021016"/>
            <a:ext cx="186632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572140" y="358011"/>
            <a:ext cx="8407397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vi-VN" b="1" dirty="0" err="1">
                <a:solidFill>
                  <a:srgbClr val="E3BE4E"/>
                </a:solidFill>
              </a:rPr>
              <a:t>Feature</a:t>
            </a:r>
            <a:r>
              <a:rPr lang="vi-VN" b="1" dirty="0">
                <a:solidFill>
                  <a:srgbClr val="E3BE4E"/>
                </a:solidFill>
              </a:rPr>
              <a:t> </a:t>
            </a:r>
            <a:r>
              <a:rPr lang="vi-VN" b="1" dirty="0" err="1">
                <a:solidFill>
                  <a:srgbClr val="E3BE4E"/>
                </a:solidFill>
              </a:rPr>
              <a:t>scaling</a:t>
            </a:r>
            <a:endParaRPr lang="en-US" dirty="0">
              <a:solidFill>
                <a:srgbClr val="E3BE4E"/>
              </a:solidFill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734700" y="1464411"/>
            <a:ext cx="9850605" cy="125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vi-VN" sz="2000" dirty="0" err="1"/>
              <a:t>Encode</a:t>
            </a:r>
            <a:r>
              <a:rPr lang="vi-VN" sz="2000" dirty="0"/>
              <a:t> </a:t>
            </a:r>
            <a:r>
              <a:rPr lang="vi-VN" sz="2000" dirty="0" err="1"/>
              <a:t>categorical</a:t>
            </a:r>
            <a:r>
              <a:rPr lang="vi-VN" sz="2000" dirty="0"/>
              <a:t> </a:t>
            </a:r>
            <a:r>
              <a:rPr lang="vi-VN" sz="2000" dirty="0" err="1"/>
              <a:t>features</a:t>
            </a:r>
            <a:r>
              <a:rPr lang="vi-VN" sz="2000" dirty="0"/>
              <a:t> </a:t>
            </a:r>
            <a:r>
              <a:rPr lang="vi-VN" sz="2000" dirty="0" err="1"/>
              <a:t>using</a:t>
            </a:r>
            <a:r>
              <a:rPr lang="vi-VN" sz="2000" dirty="0"/>
              <a:t> the </a:t>
            </a:r>
            <a:r>
              <a:rPr lang="vi-VN" sz="2000" b="1" dirty="0" err="1">
                <a:solidFill>
                  <a:srgbClr val="FF9973"/>
                </a:solidFill>
              </a:rPr>
              <a:t>get_dummies</a:t>
            </a:r>
            <a:r>
              <a:rPr lang="vi-VN" sz="2000" b="1" dirty="0">
                <a:solidFill>
                  <a:srgbClr val="FF9973"/>
                </a:solidFill>
              </a:rPr>
              <a:t> </a:t>
            </a:r>
            <a:r>
              <a:rPr lang="vi-VN" sz="2000" b="1" dirty="0" err="1">
                <a:solidFill>
                  <a:srgbClr val="FF9973"/>
                </a:solidFill>
              </a:rPr>
              <a:t>function</a:t>
            </a:r>
            <a:endParaRPr lang="en-US" sz="2000" b="1" dirty="0">
              <a:solidFill>
                <a:srgbClr val="FF9973"/>
              </a:solidFill>
            </a:endParaRPr>
          </a:p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endParaRPr lang="vi-VN" sz="2000" dirty="0"/>
          </a:p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vi-VN" sz="2000" dirty="0" err="1"/>
              <a:t>Scale</a:t>
            </a:r>
            <a:r>
              <a:rPr lang="vi-VN" sz="2000" dirty="0"/>
              <a:t> </a:t>
            </a:r>
            <a:r>
              <a:rPr lang="vi-VN" sz="2000" dirty="0" err="1"/>
              <a:t>numerical</a:t>
            </a:r>
            <a:r>
              <a:rPr lang="vi-VN" sz="2000" dirty="0"/>
              <a:t> </a:t>
            </a:r>
            <a:r>
              <a:rPr lang="vi-VN" sz="2000" dirty="0" err="1"/>
              <a:t>features</a:t>
            </a:r>
            <a:r>
              <a:rPr lang="vi-VN" sz="2000" dirty="0"/>
              <a:t> </a:t>
            </a:r>
            <a:r>
              <a:rPr lang="vi-VN" sz="2000" dirty="0" err="1"/>
              <a:t>using</a:t>
            </a:r>
            <a:r>
              <a:rPr lang="vi-VN" sz="2000" dirty="0"/>
              <a:t> the </a:t>
            </a:r>
            <a:r>
              <a:rPr lang="vi-VN" sz="2000" b="1" dirty="0" err="1">
                <a:solidFill>
                  <a:srgbClr val="FF9973"/>
                </a:solidFill>
              </a:rPr>
              <a:t>StandardScaler</a:t>
            </a:r>
            <a:r>
              <a:rPr lang="vi-VN" sz="2000" b="1" dirty="0">
                <a:solidFill>
                  <a:srgbClr val="FF9973"/>
                </a:solidFill>
              </a:rPr>
              <a:t> </a:t>
            </a:r>
            <a:r>
              <a:rPr lang="vi-VN" sz="2000" b="1" dirty="0" err="1">
                <a:solidFill>
                  <a:srgbClr val="FF9973"/>
                </a:solidFill>
              </a:rPr>
              <a:t>function</a:t>
            </a:r>
            <a:endParaRPr lang="vi-VN" sz="2000" b="1" dirty="0">
              <a:solidFill>
                <a:srgbClr val="FF9973"/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0992490" y="1128411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3" name="Google Shape;1122;p39">
            <a:extLst>
              <a:ext uri="{FF2B5EF4-FFF2-40B4-BE49-F238E27FC236}">
                <a16:creationId xmlns:a16="http://schemas.microsoft.com/office/drawing/2014/main" id="{0CF508BF-DB2D-6482-E8B5-548F210DB329}"/>
              </a:ext>
            </a:extLst>
          </p:cNvPr>
          <p:cNvSpPr txBox="1">
            <a:spLocks/>
          </p:cNvSpPr>
          <p:nvPr/>
        </p:nvSpPr>
        <p:spPr>
          <a:xfrm>
            <a:off x="572140" y="3141851"/>
            <a:ext cx="8407397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b="1" dirty="0">
                <a:solidFill>
                  <a:srgbClr val="E3BE4E"/>
                </a:solidFill>
              </a:rPr>
              <a:t>Split data into train set and test set</a:t>
            </a:r>
            <a:endParaRPr lang="en-US" dirty="0">
              <a:solidFill>
                <a:srgbClr val="E3BE4E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202065-A239-000D-60FF-C9BACE36B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44" y="2982277"/>
            <a:ext cx="8067911" cy="3492747"/>
          </a:xfrm>
          <a:prstGeom prst="rect">
            <a:avLst/>
          </a:prstGeom>
        </p:spPr>
      </p:pic>
      <p:sp>
        <p:nvSpPr>
          <p:cNvPr id="6" name="Google Shape;1124;p39">
            <a:extLst>
              <a:ext uri="{FF2B5EF4-FFF2-40B4-BE49-F238E27FC236}">
                <a16:creationId xmlns:a16="http://schemas.microsoft.com/office/drawing/2014/main" id="{0490A039-872E-6E51-489D-58A160FB562C}"/>
              </a:ext>
            </a:extLst>
          </p:cNvPr>
          <p:cNvSpPr txBox="1">
            <a:spLocks/>
          </p:cNvSpPr>
          <p:nvPr/>
        </p:nvSpPr>
        <p:spPr>
          <a:xfrm>
            <a:off x="734699" y="4002659"/>
            <a:ext cx="9850605" cy="1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21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42900" algn="just">
              <a:buClr>
                <a:srgbClr val="E3BE4E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Split into 70-30 for train and test dataset</a:t>
            </a:r>
            <a:endParaRPr lang="en-US" sz="2000" b="1" dirty="0">
              <a:solidFill>
                <a:srgbClr val="FF9973"/>
              </a:solidFill>
            </a:endParaRPr>
          </a:p>
        </p:txBody>
      </p:sp>
      <p:pic>
        <p:nvPicPr>
          <p:cNvPr id="8" name="Picture 7" descr="A picture containing text, font, design, typography&#10;&#10;Description automatically generated">
            <a:extLst>
              <a:ext uri="{FF2B5EF4-FFF2-40B4-BE49-F238E27FC236}">
                <a16:creationId xmlns:a16="http://schemas.microsoft.com/office/drawing/2014/main" id="{044F4600-B4BA-33DE-B4D4-B679D2AC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57" y="4728651"/>
            <a:ext cx="2967270" cy="16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3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" grpId="0"/>
      <p:bldP spid="1124" grpId="0" build="p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-US" sz="6000" dirty="0"/>
              <a:t>BUILDING AND TRAINING MODEL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3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333161" y="287740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CLASSIFICATION MODELS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" name="Google Shape;1127;p39"/>
          <p:cNvSpPr/>
          <p:nvPr/>
        </p:nvSpPr>
        <p:spPr>
          <a:xfrm>
            <a:off x="11416476" y="5620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224120" y="56206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5F0E3-19AE-A8D4-3E19-69550B7C81D4}"/>
              </a:ext>
            </a:extLst>
          </p:cNvPr>
          <p:cNvSpPr txBox="1"/>
          <p:nvPr/>
        </p:nvSpPr>
        <p:spPr>
          <a:xfrm>
            <a:off x="1351280" y="934550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Logistic Regression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Support Vector Classification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K-nearest neighbors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Decision Tree</a:t>
            </a: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endParaRPr lang="en-US" sz="24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B90BB-5D7A-3C6D-4B7C-6C12FCA21DAF}"/>
              </a:ext>
            </a:extLst>
          </p:cNvPr>
          <p:cNvSpPr txBox="1"/>
          <p:nvPr/>
        </p:nvSpPr>
        <p:spPr>
          <a:xfrm>
            <a:off x="5276967" y="41133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ts val="3600"/>
            </a:pPr>
            <a:r>
              <a:rPr lang="en-US" sz="2800" b="1" dirty="0">
                <a:solidFill>
                  <a:srgbClr val="E3BE4E"/>
                </a:solidFill>
                <a:latin typeface="Share Tech"/>
                <a:sym typeface="Share Tech"/>
              </a:rPr>
              <a:t>(</a:t>
            </a:r>
            <a:r>
              <a:rPr lang="en-US" sz="2800" b="1" dirty="0" err="1">
                <a:solidFill>
                  <a:srgbClr val="E3BE4E"/>
                </a:solidFill>
                <a:latin typeface="Share Tech"/>
                <a:sym typeface="Share Tech"/>
              </a:rPr>
              <a:t>Gridsearch</a:t>
            </a:r>
            <a:r>
              <a:rPr lang="en-US" sz="2800" b="1" dirty="0">
                <a:solidFill>
                  <a:srgbClr val="E3BE4E"/>
                </a:solidFill>
                <a:latin typeface="Share Tech"/>
                <a:sym typeface="Share Tech"/>
              </a:rPr>
              <a:t> CV)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E2C304-9214-881B-F2CC-333C50A5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735" y="2605312"/>
            <a:ext cx="7865808" cy="380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80EFAD-4BF3-409E-D9E4-70A1E651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35" y="5902681"/>
            <a:ext cx="5538184" cy="3450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2759DD-BA0B-4AFF-7160-4FFB26DE0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735" y="3681783"/>
            <a:ext cx="7326625" cy="3806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38229D-BD38-3D3C-8965-785EECB0B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735" y="1497454"/>
            <a:ext cx="3138378" cy="414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BF743-B100-1125-285F-A506635CE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35" y="4780655"/>
            <a:ext cx="8065152" cy="3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4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0A6C36-D533-0616-77D9-9AE79F9B0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36714"/>
              </p:ext>
            </p:extLst>
          </p:nvPr>
        </p:nvGraphicFramePr>
        <p:xfrm>
          <a:off x="522085" y="1110806"/>
          <a:ext cx="11255473" cy="5454456"/>
        </p:xfrm>
        <a:graphic>
          <a:graphicData uri="http://schemas.openxmlformats.org/drawingml/2006/table">
            <a:tbl>
              <a:tblPr firstRow="1" bandRow="1">
                <a:tableStyleId>{BD1D9A24-C923-47A1-A0B1-C41F73ACA7E2}</a:tableStyleId>
              </a:tblPr>
              <a:tblGrid>
                <a:gridCol w="2653099">
                  <a:extLst>
                    <a:ext uri="{9D8B030D-6E8A-4147-A177-3AD203B41FA5}">
                      <a16:colId xmlns:a16="http://schemas.microsoft.com/office/drawing/2014/main" val="983359294"/>
                    </a:ext>
                  </a:extLst>
                </a:gridCol>
                <a:gridCol w="2267136">
                  <a:extLst>
                    <a:ext uri="{9D8B030D-6E8A-4147-A177-3AD203B41FA5}">
                      <a16:colId xmlns:a16="http://schemas.microsoft.com/office/drawing/2014/main" val="1852674963"/>
                    </a:ext>
                  </a:extLst>
                </a:gridCol>
                <a:gridCol w="2183338">
                  <a:extLst>
                    <a:ext uri="{9D8B030D-6E8A-4147-A177-3AD203B41FA5}">
                      <a16:colId xmlns:a16="http://schemas.microsoft.com/office/drawing/2014/main" val="3059664134"/>
                    </a:ext>
                  </a:extLst>
                </a:gridCol>
                <a:gridCol w="2104305">
                  <a:extLst>
                    <a:ext uri="{9D8B030D-6E8A-4147-A177-3AD203B41FA5}">
                      <a16:colId xmlns:a16="http://schemas.microsoft.com/office/drawing/2014/main" val="2501405860"/>
                    </a:ext>
                  </a:extLst>
                </a:gridCol>
                <a:gridCol w="2047595">
                  <a:extLst>
                    <a:ext uri="{9D8B030D-6E8A-4147-A177-3AD203B41FA5}">
                      <a16:colId xmlns:a16="http://schemas.microsoft.com/office/drawing/2014/main" val="3527543883"/>
                    </a:ext>
                  </a:extLst>
                </a:gridCol>
              </a:tblGrid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</a:rPr>
                        <a:t>Precision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</a:rPr>
                        <a:t>Recall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0" i="0" u="none" strike="noStrike" cap="none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  <a:cs typeface="Arial"/>
                          <a:sym typeface="Arial"/>
                        </a:rPr>
                        <a:t>F1-score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0" i="0" u="none" strike="noStrike" cap="none" dirty="0">
                          <a:solidFill>
                            <a:srgbClr val="FF9973"/>
                          </a:solidFill>
                          <a:latin typeface="Maven Pro" panose="020B0604020202020204" charset="0"/>
                          <a:ea typeface="Meiryo" panose="020B0604030504040204" pitchFamily="34" charset="-128"/>
                          <a:cs typeface="Arial"/>
                          <a:sym typeface="Arial"/>
                        </a:rPr>
                        <a:t>Accuracy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1452651829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0.76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0.75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0.78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375543345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0.91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0.95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0.95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280267353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3393" marR="83393" marT="41697" marB="416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0.92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C000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/>
                </a:tc>
                <a:extLst>
                  <a:ext uri="{0D108BD9-81ED-4DB2-BD59-A6C34878D82A}">
                    <a16:rowId xmlns:a16="http://schemas.microsoft.com/office/drawing/2014/main" val="258888744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0.92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0.96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200" b="1" i="0" u="none" strike="noStrike" cap="none" dirty="0">
                          <a:solidFill>
                            <a:srgbClr val="E3BE4E"/>
                          </a:solidFill>
                          <a:latin typeface="Maven Pro" panose="020B0604020202020204" charset="0"/>
                          <a:cs typeface="Arial"/>
                          <a:sym typeface="Arial"/>
                        </a:rPr>
                        <a:t>0.96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003606"/>
                  </a:ext>
                </a:extLst>
              </a:tr>
              <a:tr h="909076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3393" marR="83393" marT="41697" marB="41697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0.97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1.00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Maven Pro" panose="020B0604020202020204" charset="0"/>
                        </a:rPr>
                        <a:t>0.99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E3BE4E"/>
                          </a:solidFill>
                          <a:latin typeface="Maven Pro" panose="020B0604020202020204" charset="0"/>
                        </a:rPr>
                        <a:t>0.99</a:t>
                      </a:r>
                    </a:p>
                  </a:txBody>
                  <a:tcPr marL="83393" marR="83393" marT="41697" marB="41697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442634"/>
                  </a:ext>
                </a:extLst>
              </a:tr>
            </a:tbl>
          </a:graphicData>
        </a:graphic>
      </p:graphicFrame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414441" y="340406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Font typeface="Arial"/>
            </a:pPr>
            <a:r>
              <a:rPr lang="en-US" sz="3600" b="1" dirty="0">
                <a:solidFill>
                  <a:srgbClr val="FFC000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MODEL PERFORMANCE EVALUATION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12024000" y="6715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43284" y="64334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65D0D-3380-2274-202C-BFB66FEED5D2}"/>
              </a:ext>
            </a:extLst>
          </p:cNvPr>
          <p:cNvSpPr txBox="1"/>
          <p:nvPr/>
        </p:nvSpPr>
        <p:spPr>
          <a:xfrm>
            <a:off x="607684" y="2914002"/>
            <a:ext cx="2689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Support Vector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FF9F7-C6DC-B63C-DF4B-86EF2773E602}"/>
              </a:ext>
            </a:extLst>
          </p:cNvPr>
          <p:cNvSpPr txBox="1"/>
          <p:nvPr/>
        </p:nvSpPr>
        <p:spPr>
          <a:xfrm>
            <a:off x="607684" y="3819514"/>
            <a:ext cx="1911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K-nearest neighbors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0A73E-AA0B-731F-5E37-5D5B15E4CB33}"/>
              </a:ext>
            </a:extLst>
          </p:cNvPr>
          <p:cNvSpPr txBox="1"/>
          <p:nvPr/>
        </p:nvSpPr>
        <p:spPr>
          <a:xfrm>
            <a:off x="607684" y="5686597"/>
            <a:ext cx="1689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5F0E3-19AE-A8D4-3E19-69550B7C81D4}"/>
              </a:ext>
            </a:extLst>
          </p:cNvPr>
          <p:cNvSpPr txBox="1"/>
          <p:nvPr/>
        </p:nvSpPr>
        <p:spPr>
          <a:xfrm>
            <a:off x="607684" y="2036565"/>
            <a:ext cx="2204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Logistic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C1518-0841-B674-63FF-69AB6E5AC510}"/>
              </a:ext>
            </a:extLst>
          </p:cNvPr>
          <p:cNvSpPr txBox="1"/>
          <p:nvPr/>
        </p:nvSpPr>
        <p:spPr>
          <a:xfrm>
            <a:off x="607684" y="4739632"/>
            <a:ext cx="1689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3710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414441" y="340406"/>
            <a:ext cx="8673615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Font typeface="Arial"/>
            </a:pPr>
            <a:r>
              <a:rPr lang="en-US" sz="3600" b="1" dirty="0">
                <a:solidFill>
                  <a:srgbClr val="FFC000"/>
                </a:solidFill>
                <a:latin typeface="Maven Pro" panose="020B0604020202020204" charset="0"/>
                <a:ea typeface="Arial"/>
                <a:cs typeface="Arial"/>
                <a:sym typeface="Arial"/>
              </a:rPr>
              <a:t>MODEL PERFORMANCE EVALUATION</a:t>
            </a:r>
          </a:p>
        </p:txBody>
      </p:sp>
      <p:sp>
        <p:nvSpPr>
          <p:cNvPr id="1127" name="Google Shape;1127;p39"/>
          <p:cNvSpPr/>
          <p:nvPr/>
        </p:nvSpPr>
        <p:spPr>
          <a:xfrm>
            <a:off x="12024000" y="6715660"/>
            <a:ext cx="336000" cy="3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128" name="Google Shape;1128;p39"/>
          <p:cNvSpPr/>
          <p:nvPr/>
        </p:nvSpPr>
        <p:spPr>
          <a:xfrm>
            <a:off x="43284" y="6433460"/>
            <a:ext cx="564400" cy="56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646DA-83B1-6E5F-5F57-59D91CBF2B52}"/>
              </a:ext>
            </a:extLst>
          </p:cNvPr>
          <p:cNvSpPr txBox="1"/>
          <p:nvPr/>
        </p:nvSpPr>
        <p:spPr>
          <a:xfrm>
            <a:off x="607684" y="2055246"/>
            <a:ext cx="11157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Top 2 performance model in the test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Higher performance as bringing out fast results and easier comprehensiveness by business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A little chance to give out bad results that can affect the decision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27CF0-AD3C-200F-BC9D-B72E8BD006AE}"/>
              </a:ext>
            </a:extLst>
          </p:cNvPr>
          <p:cNvSpPr txBox="1"/>
          <p:nvPr/>
        </p:nvSpPr>
        <p:spPr>
          <a:xfrm>
            <a:off x="607684" y="3903970"/>
            <a:ext cx="291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3BE4E"/>
                </a:solidFill>
                <a:latin typeface="Maven Pro" panose="020B0604020202020204" charset="0"/>
              </a:rPr>
              <a:t>Random forests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176DF-7CC7-0FF4-51F9-D49A5C2E6790}"/>
              </a:ext>
            </a:extLst>
          </p:cNvPr>
          <p:cNvSpPr txBox="1"/>
          <p:nvPr/>
        </p:nvSpPr>
        <p:spPr>
          <a:xfrm>
            <a:off x="607684" y="1374480"/>
            <a:ext cx="2694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3BE4E"/>
                </a:solidFill>
                <a:latin typeface="Maven Pro" panose="020B0604020202020204" charset="0"/>
              </a:rPr>
              <a:t>Decision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AE64B-491D-BCF8-AB15-0C73B103FDB6}"/>
              </a:ext>
            </a:extLst>
          </p:cNvPr>
          <p:cNvSpPr txBox="1"/>
          <p:nvPr/>
        </p:nvSpPr>
        <p:spPr>
          <a:xfrm>
            <a:off x="607684" y="4630903"/>
            <a:ext cx="11157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Top 1 performance model in the test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Need more time and resources to build and maintain in order to give out better result</a:t>
            </a:r>
          </a:p>
          <a:p>
            <a:endParaRPr lang="en-US" sz="2000" dirty="0">
              <a:solidFill>
                <a:schemeClr val="bg1"/>
              </a:solidFill>
              <a:latin typeface="Maven Pro" panose="020B060402020202020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 panose="020B0604020202020204" charset="0"/>
              </a:rPr>
              <a:t>Higher reliability as basing on average result to determine the final</a:t>
            </a:r>
          </a:p>
        </p:txBody>
      </p:sp>
    </p:spTree>
    <p:extLst>
      <p:ext uri="{BB962C8B-B14F-4D97-AF65-F5344CB8AC3E}">
        <p14:creationId xmlns:p14="http://schemas.microsoft.com/office/powerpoint/2010/main" val="1739865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71419" y="3214833"/>
            <a:ext cx="528041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-US" sz="6000" dirty="0"/>
              <a:t>FEATURE IMPORTANCE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>
              <a:solidFill>
                <a:srgbClr val="00CFCC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rgbClr val="E3BE4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019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123CC6-67D5-2206-9CC2-DBE3736529A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73160" y="528551"/>
            <a:ext cx="8721640" cy="770400"/>
          </a:xfrm>
        </p:spPr>
        <p:txBody>
          <a:bodyPr/>
          <a:lstStyle/>
          <a:p>
            <a:r>
              <a:rPr lang="en-US" sz="3200" b="1" dirty="0">
                <a:solidFill>
                  <a:srgbClr val="E3BE4E"/>
                </a:solidFill>
                <a:latin typeface="Maven Pro" panose="020B0604020202020204" charset="0"/>
              </a:rPr>
              <a:t>FEATURE IMPORTANCE </a:t>
            </a:r>
            <a:r>
              <a:rPr lang="en-US" sz="3200" b="1" dirty="0">
                <a:solidFill>
                  <a:srgbClr val="FF9973"/>
                </a:solidFill>
                <a:latin typeface="Maven Pro" panose="020B0604020202020204" charset="0"/>
              </a:rPr>
              <a:t>BY RANDOM FOREST MODEL</a:t>
            </a:r>
          </a:p>
        </p:txBody>
      </p:sp>
      <p:pic>
        <p:nvPicPr>
          <p:cNvPr id="4" name="Picture 3" descr="A picture containing text, screenshot, menu, font&#10;&#10;Description automatically generated">
            <a:extLst>
              <a:ext uri="{FF2B5EF4-FFF2-40B4-BE49-F238E27FC236}">
                <a16:creationId xmlns:a16="http://schemas.microsoft.com/office/drawing/2014/main" id="{89F58D79-AD34-BC6D-CF7E-B7917D84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564422"/>
            <a:ext cx="2968107" cy="5029636"/>
          </a:xfrm>
          <a:prstGeom prst="rect">
            <a:avLst/>
          </a:prstGeom>
        </p:spPr>
      </p:pic>
      <p:pic>
        <p:nvPicPr>
          <p:cNvPr id="10" name="Picture 9" descr="A picture containing text, screenshot, line, rectangle&#10;&#10;Description automatically generated">
            <a:extLst>
              <a:ext uri="{FF2B5EF4-FFF2-40B4-BE49-F238E27FC236}">
                <a16:creationId xmlns:a16="http://schemas.microsoft.com/office/drawing/2014/main" id="{16C48CB2-D425-9DB1-50FA-CEC3A0C0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13" y="1564422"/>
            <a:ext cx="7205724" cy="5029636"/>
          </a:xfrm>
          <a:prstGeom prst="rect">
            <a:avLst/>
          </a:prstGeom>
        </p:spPr>
      </p:pic>
      <p:pic>
        <p:nvPicPr>
          <p:cNvPr id="12" name="Picture 11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D5F534EA-FEFC-0873-9F51-FF6AC4D41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914" y="1564422"/>
            <a:ext cx="7205724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6"/>
          <p:cNvGrpSpPr/>
          <p:nvPr/>
        </p:nvGrpSpPr>
        <p:grpSpPr>
          <a:xfrm>
            <a:off x="0" y="3526970"/>
            <a:ext cx="4923692" cy="3342063"/>
            <a:chOff x="0" y="2139400"/>
            <a:chExt cx="4962900" cy="3012375"/>
          </a:xfrm>
        </p:grpSpPr>
        <p:sp>
          <p:nvSpPr>
            <p:cNvPr id="1069" name="Google Shape;1069;p36"/>
            <p:cNvSpPr/>
            <p:nvPr/>
          </p:nvSpPr>
          <p:spPr>
            <a:xfrm>
              <a:off x="0" y="3486775"/>
              <a:ext cx="4038900" cy="166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4038900" y="4219500"/>
              <a:ext cx="924000" cy="9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1071" name="Google Shape;1071;p36"/>
            <p:cNvGrpSpPr/>
            <p:nvPr/>
          </p:nvGrpSpPr>
          <p:grpSpPr>
            <a:xfrm>
              <a:off x="0" y="2139400"/>
              <a:ext cx="1351800" cy="1347375"/>
              <a:chOff x="0" y="2139400"/>
              <a:chExt cx="1351800" cy="1347375"/>
            </a:xfrm>
          </p:grpSpPr>
          <p:sp>
            <p:nvSpPr>
              <p:cNvPr id="1072" name="Google Shape;1072;p36"/>
              <p:cNvSpPr/>
              <p:nvPr/>
            </p:nvSpPr>
            <p:spPr>
              <a:xfrm>
                <a:off x="0" y="2562775"/>
                <a:ext cx="924000" cy="92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924000" y="2139400"/>
                <a:ext cx="427800" cy="42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  <p:sp>
        <p:nvSpPr>
          <p:cNvPr id="2" name="Google Shape;1088;p38">
            <a:extLst>
              <a:ext uri="{FF2B5EF4-FFF2-40B4-BE49-F238E27FC236}">
                <a16:creationId xmlns:a16="http://schemas.microsoft.com/office/drawing/2014/main" id="{C68B49CD-A939-8FD9-67D7-2BBA23DD46E5}"/>
              </a:ext>
            </a:extLst>
          </p:cNvPr>
          <p:cNvSpPr txBox="1">
            <a:spLocks/>
          </p:cNvSpPr>
          <p:nvPr/>
        </p:nvSpPr>
        <p:spPr>
          <a:xfrm>
            <a:off x="137442" y="5576889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RECOMMENDATION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3386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296780" y="802900"/>
            <a:ext cx="859322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CUSTOMER CHURNS WHO HAVE MORE CONTACTS WITH CUSTOMER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931440" y="1707672"/>
            <a:ext cx="4544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Organize follow-up training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for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employees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improve the ability to thoroughly solve customer problems,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conduct a satisfaction survey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Improve purchase policy and special benefits, vouchers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suitable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for customers who call many times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reduce the possibility of customers leaving.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Collect more data to analyze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the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content of calls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, periodically update common problems to develop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quick resolution standards.</a:t>
            </a:r>
          </a:p>
        </p:txBody>
      </p:sp>
      <p:pic>
        <p:nvPicPr>
          <p:cNvPr id="2" name="Picture 2" descr="Call Center, Customer Service and Leader Training Employee on ...">
            <a:extLst>
              <a:ext uri="{FF2B5EF4-FFF2-40B4-BE49-F238E27FC236}">
                <a16:creationId xmlns:a16="http://schemas.microsoft.com/office/drawing/2014/main" id="{17E268E7-5343-6C5F-0965-A0CE2068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44" y="1804033"/>
            <a:ext cx="3919456" cy="221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r policies - AGSD-UK">
            <a:extLst>
              <a:ext uri="{FF2B5EF4-FFF2-40B4-BE49-F238E27FC236}">
                <a16:creationId xmlns:a16="http://schemas.microsoft.com/office/drawing/2014/main" id="{918A59C6-9C41-1FE5-4C4E-C8224607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804035"/>
            <a:ext cx="2113597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roved data review analysis using NLP">
            <a:extLst>
              <a:ext uri="{FF2B5EF4-FFF2-40B4-BE49-F238E27FC236}">
                <a16:creationId xmlns:a16="http://schemas.microsoft.com/office/drawing/2014/main" id="{763C7CC5-9FA6-5999-C0F5-B0286E27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43" y="4023360"/>
            <a:ext cx="6033053" cy="239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1740" y="904345"/>
            <a:ext cx="859322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DIFFICULTIES OF CUSTOMERS IN MAKING PURCHASING DECISIONS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7030720" y="2168003"/>
            <a:ext cx="43484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Proposing customers to buy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membership cards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receive incentives quickly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and increasingly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promote customer decision-making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pPr algn="just"/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Push Notifications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for Promotional Orders in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Customer's Cart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Create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time- or quantity-limited urgency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for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high-throughput or add-to-cart products</a:t>
            </a:r>
          </a:p>
        </p:txBody>
      </p:sp>
      <p:pic>
        <p:nvPicPr>
          <p:cNvPr id="3074" name="Picture 2" descr="15+ Membership Card Designs | Design Trends - Premium PSD, Vector Downloads">
            <a:extLst>
              <a:ext uri="{FF2B5EF4-FFF2-40B4-BE49-F238E27FC236}">
                <a16:creationId xmlns:a16="http://schemas.microsoft.com/office/drawing/2014/main" id="{700F5E48-A1B9-C0F1-04D7-A6854270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" y="1974898"/>
            <a:ext cx="2828102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Push Notifications Services And Tools In 2019">
            <a:extLst>
              <a:ext uri="{FF2B5EF4-FFF2-40B4-BE49-F238E27FC236}">
                <a16:creationId xmlns:a16="http://schemas.microsoft.com/office/drawing/2014/main" id="{23054B00-4576-44D4-644B-E1C2474D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07" y="1974898"/>
            <a:ext cx="2564953" cy="25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ct Now Clock Time Urgency Action Required Limited Offer Stock ...">
            <a:extLst>
              <a:ext uri="{FF2B5EF4-FFF2-40B4-BE49-F238E27FC236}">
                <a16:creationId xmlns:a16="http://schemas.microsoft.com/office/drawing/2014/main" id="{54AAA9CF-8261-EC36-2064-3FE81093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4" y="3854498"/>
            <a:ext cx="2828101" cy="22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e Urgency to Close More Art Sales | Artsy Shark">
            <a:extLst>
              <a:ext uri="{FF2B5EF4-FFF2-40B4-BE49-F238E27FC236}">
                <a16:creationId xmlns:a16="http://schemas.microsoft.com/office/drawing/2014/main" id="{0BC3F975-ADA7-4F56-2371-92F493F3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04" y="4539851"/>
            <a:ext cx="2564953" cy="160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6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0D6F-617F-2176-2612-A71829E8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E705A-F539-3C52-9E19-B9D8900B2D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at Is Churn Rate and Why It Will Mess With Your Growth">
            <a:extLst>
              <a:ext uri="{FF2B5EF4-FFF2-40B4-BE49-F238E27FC236}">
                <a16:creationId xmlns:a16="http://schemas.microsoft.com/office/drawing/2014/main" id="{2C5B8DC5-B118-E3F8-253A-406990C6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4E511-4F9E-EE7A-3F0A-A5D431B37DD0}"/>
              </a:ext>
            </a:extLst>
          </p:cNvPr>
          <p:cNvSpPr txBox="1"/>
          <p:nvPr/>
        </p:nvSpPr>
        <p:spPr>
          <a:xfrm>
            <a:off x="240424" y="5604107"/>
            <a:ext cx="11711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This concept refers to a situation in which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customers leave and stop using a company's product or service for a period of time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. Usually, the company will measure and analyze to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evaluate the effectiveness 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of its </a:t>
            </a:r>
            <a:r>
              <a:rPr lang="en-US" sz="1800" b="1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business and marketing strategy</a:t>
            </a:r>
            <a:r>
              <a:rPr lang="en-US" sz="1800" i="1" dirty="0">
                <a:solidFill>
                  <a:schemeClr val="accent6">
                    <a:lumMod val="90000"/>
                    <a:lumOff val="10000"/>
                  </a:schemeClr>
                </a:solidFill>
                <a:latin typeface="Maven Pro" panose="020B0604020202020204" charset="0"/>
              </a:rPr>
              <a:t> based on this indicator.</a:t>
            </a:r>
          </a:p>
        </p:txBody>
      </p:sp>
    </p:spTree>
    <p:extLst>
      <p:ext uri="{BB962C8B-B14F-4D97-AF65-F5344CB8AC3E}">
        <p14:creationId xmlns:p14="http://schemas.microsoft.com/office/powerpoint/2010/main" val="176075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733660" y="802900"/>
            <a:ext cx="93857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3200" b="1" dirty="0">
                <a:latin typeface="Maven Pro" panose="020B0604020202020204" charset="0"/>
              </a:rPr>
              <a:t>CUSTOMER PROBLEMS WITH CREDIT INFORMATION ON E-COMMERCE PLATFORMS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558D3-27B4-9A24-CA59-CAAEBAFCEDAC}"/>
              </a:ext>
            </a:extLst>
          </p:cNvPr>
          <p:cNvSpPr txBox="1"/>
          <p:nvPr/>
        </p:nvSpPr>
        <p:spPr>
          <a:xfrm>
            <a:off x="1195600" y="1961672"/>
            <a:ext cx="456512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Strengthen and develop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a team of highly qualified credit professionals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directly and thoroughly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support customers' related issues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Use online tools and chatbot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to increase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user friendliness and save time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 for customers who want to find accurate information about policies</a:t>
            </a:r>
          </a:p>
          <a:p>
            <a:endParaRPr lang="en-US" sz="2000" dirty="0">
              <a:solidFill>
                <a:schemeClr val="bg1"/>
              </a:solidFill>
              <a:latin typeface="Maven Pro"/>
              <a:sym typeface="Maven Pro"/>
            </a:endParaRPr>
          </a:p>
          <a:p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Perform </a:t>
            </a:r>
            <a:r>
              <a:rPr lang="en-US" sz="2000" b="1" dirty="0">
                <a:solidFill>
                  <a:srgbClr val="E3BE4E"/>
                </a:solidFill>
                <a:latin typeface="Maven Pro"/>
                <a:sym typeface="Maven Pro"/>
              </a:rPr>
              <a:t>multi-layer verification </a:t>
            </a:r>
            <a:r>
              <a:rPr lang="en-US" sz="2000" dirty="0">
                <a:solidFill>
                  <a:schemeClr val="bg1"/>
                </a:solidFill>
                <a:latin typeface="Maven Pro"/>
                <a:sym typeface="Maven Pro"/>
              </a:rPr>
              <a:t>before actions related to </a:t>
            </a:r>
            <a:r>
              <a:rPr lang="en-US" sz="2000" b="1" dirty="0">
                <a:solidFill>
                  <a:srgbClr val="FF9973"/>
                </a:solidFill>
                <a:latin typeface="Maven Pro"/>
                <a:sym typeface="Maven Pro"/>
              </a:rPr>
              <a:t>credit payments or information changes</a:t>
            </a:r>
          </a:p>
        </p:txBody>
      </p:sp>
      <p:pic>
        <p:nvPicPr>
          <p:cNvPr id="2050" name="Picture 2" descr="List of Financial Services in India - Invest India Blog">
            <a:extLst>
              <a:ext uri="{FF2B5EF4-FFF2-40B4-BE49-F238E27FC236}">
                <a16:creationId xmlns:a16="http://schemas.microsoft.com/office/drawing/2014/main" id="{A58C77DB-B764-A9DC-6F37-F0B45A34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0" y="1839752"/>
            <a:ext cx="2396417" cy="1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tbots Help In Ending Customer Frustration - pezdeplata">
            <a:extLst>
              <a:ext uri="{FF2B5EF4-FFF2-40B4-BE49-F238E27FC236}">
                <a16:creationId xmlns:a16="http://schemas.microsoft.com/office/drawing/2014/main" id="{5D75779E-F8DA-E1E2-39BE-3EC7FFBE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0" y="3751737"/>
            <a:ext cx="4998720" cy="256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y and how to use two-factor authentication?">
            <a:extLst>
              <a:ext uri="{FF2B5EF4-FFF2-40B4-BE49-F238E27FC236}">
                <a16:creationId xmlns:a16="http://schemas.microsoft.com/office/drawing/2014/main" id="{E6F0B3BA-25CE-2639-555F-4B94F3CC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697" y="1839752"/>
            <a:ext cx="2602303" cy="1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50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0"/>
          <p:cNvSpPr txBox="1">
            <a:spLocks noGrp="1"/>
          </p:cNvSpPr>
          <p:nvPr>
            <p:ph type="ctrTitle"/>
          </p:nvPr>
        </p:nvSpPr>
        <p:spPr>
          <a:xfrm>
            <a:off x="4058800" y="2413460"/>
            <a:ext cx="4074400" cy="73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400" dirty="0"/>
              <a:t>THE END</a:t>
            </a:r>
            <a:endParaRPr sz="5400" dirty="0"/>
          </a:p>
        </p:txBody>
      </p:sp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2942140" y="2946400"/>
            <a:ext cx="6307720" cy="112886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4000" dirty="0"/>
              <a:t>THANKS FOR WATCHING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2227639" y="1813471"/>
            <a:ext cx="938702" cy="79849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 dirty="0">
                <a:solidFill>
                  <a:srgbClr val="00CFCC"/>
                </a:solidFill>
              </a:rPr>
              <a:t>01</a:t>
            </a:r>
            <a:endParaRPr sz="5400" dirty="0">
              <a:solidFill>
                <a:srgbClr val="00CFCC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2139348" y="2678821"/>
            <a:ext cx="2172464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484" name="Google Shape;484;p27"/>
          <p:cNvCxnSpPr>
            <a:cxnSpLocks/>
            <a:stCxn id="481" idx="1"/>
            <a:endCxn id="476" idx="1"/>
          </p:cNvCxnSpPr>
          <p:nvPr/>
        </p:nvCxnSpPr>
        <p:spPr>
          <a:xfrm rot="10800000" flipH="1">
            <a:off x="2139347" y="2212719"/>
            <a:ext cx="88291" cy="935455"/>
          </a:xfrm>
          <a:prstGeom prst="bentConnector3">
            <a:avLst>
              <a:gd name="adj1" fmla="val -25891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11750826" y="6540625"/>
            <a:ext cx="318311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8" name="Google Shape;488;p27"/>
          <p:cNvSpPr/>
          <p:nvPr/>
        </p:nvSpPr>
        <p:spPr>
          <a:xfrm>
            <a:off x="11815211" y="6018614"/>
            <a:ext cx="387849" cy="386709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489" name="Google Shape;489;p27"/>
          <p:cNvSpPr/>
          <p:nvPr/>
        </p:nvSpPr>
        <p:spPr>
          <a:xfrm>
            <a:off x="5675893" y="1697587"/>
            <a:ext cx="937720" cy="938726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9312359" y="1707285"/>
            <a:ext cx="948478" cy="942787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2120177" y="2607527"/>
            <a:ext cx="1830813" cy="100922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400" dirty="0">
                <a:latin typeface="Share Tech" panose="020B0604020202020204" charset="0"/>
              </a:rPr>
              <a:t>DATASET DISCOVERY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0E2120-2442-74A3-C760-1CE2E5A7E4E2}"/>
              </a:ext>
            </a:extLst>
          </p:cNvPr>
          <p:cNvGrpSpPr/>
          <p:nvPr/>
        </p:nvGrpSpPr>
        <p:grpSpPr>
          <a:xfrm>
            <a:off x="5322511" y="1791962"/>
            <a:ext cx="2185987" cy="1824787"/>
            <a:chOff x="5369508" y="360774"/>
            <a:chExt cx="2185987" cy="1824787"/>
          </a:xfrm>
        </p:grpSpPr>
        <p:sp>
          <p:nvSpPr>
            <p:cNvPr id="22" name="Google Shape;476;p27">
              <a:extLst>
                <a:ext uri="{FF2B5EF4-FFF2-40B4-BE49-F238E27FC236}">
                  <a16:creationId xmlns:a16="http://schemas.microsoft.com/office/drawing/2014/main" id="{8B4E91A2-8D75-7198-A39D-1AF27E6A12D6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FF9973"/>
                  </a:solidFill>
                </a:rPr>
                <a:t>02</a:t>
              </a:r>
            </a:p>
          </p:txBody>
        </p:sp>
        <p:cxnSp>
          <p:nvCxnSpPr>
            <p:cNvPr id="24" name="Google Shape;484;p27">
              <a:extLst>
                <a:ext uri="{FF2B5EF4-FFF2-40B4-BE49-F238E27FC236}">
                  <a16:creationId xmlns:a16="http://schemas.microsoft.com/office/drawing/2014/main" id="{113DC85B-E0BC-AD96-8D0E-97921A7F7EB2}"/>
                </a:ext>
              </a:extLst>
            </p:cNvPr>
            <p:cNvCxnSpPr>
              <a:cxnSpLocks/>
              <a:stCxn id="23" idx="1"/>
              <a:endCxn id="22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55E458-16CD-25CA-5E42-A8C6860CD60A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23" name="Google Shape;481;p27">
                <a:extLst>
                  <a:ext uri="{FF2B5EF4-FFF2-40B4-BE49-F238E27FC236}">
                    <a16:creationId xmlns:a16="http://schemas.microsoft.com/office/drawing/2014/main" id="{D4E0099D-9468-0DDF-E819-C8E1C6457333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25" name="Google Shape;474;p27">
                <a:extLst>
                  <a:ext uri="{FF2B5EF4-FFF2-40B4-BE49-F238E27FC236}">
                    <a16:creationId xmlns:a16="http://schemas.microsoft.com/office/drawing/2014/main" id="{E0E4747B-656C-45AD-B7AD-EE354AE811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DATA PREPROCESSING</a:t>
                </a:r>
              </a:p>
            </p:txBody>
          </p:sp>
        </p:grpSp>
      </p:grpSp>
      <p:sp>
        <p:nvSpPr>
          <p:cNvPr id="27" name="Google Shape;481;p27">
            <a:extLst>
              <a:ext uri="{FF2B5EF4-FFF2-40B4-BE49-F238E27FC236}">
                <a16:creationId xmlns:a16="http://schemas.microsoft.com/office/drawing/2014/main" id="{9BB8D764-97DE-3FBD-4891-1D648B4D54CF}"/>
              </a:ext>
            </a:extLst>
          </p:cNvPr>
          <p:cNvSpPr/>
          <p:nvPr/>
        </p:nvSpPr>
        <p:spPr>
          <a:xfrm>
            <a:off x="8799602" y="2606838"/>
            <a:ext cx="2172464" cy="93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D8A43A63-AE86-4990-FF55-D4A3355A56FC}"/>
              </a:ext>
            </a:extLst>
          </p:cNvPr>
          <p:cNvGrpSpPr/>
          <p:nvPr/>
        </p:nvGrpSpPr>
        <p:grpSpPr>
          <a:xfrm>
            <a:off x="8715858" y="1785422"/>
            <a:ext cx="1830813" cy="1607926"/>
            <a:chOff x="8507872" y="1660208"/>
            <a:chExt cx="1830813" cy="1607926"/>
          </a:xfrm>
        </p:grpSpPr>
        <p:sp>
          <p:nvSpPr>
            <p:cNvPr id="26" name="Google Shape;476;p27">
              <a:extLst>
                <a:ext uri="{FF2B5EF4-FFF2-40B4-BE49-F238E27FC236}">
                  <a16:creationId xmlns:a16="http://schemas.microsoft.com/office/drawing/2014/main" id="{CB07E39B-D88D-C8BD-3B79-95F6324EF31E}"/>
                </a:ext>
              </a:extLst>
            </p:cNvPr>
            <p:cNvSpPr txBox="1">
              <a:spLocks/>
            </p:cNvSpPr>
            <p:nvPr/>
          </p:nvSpPr>
          <p:spPr>
            <a:xfrm>
              <a:off x="8596165" y="1660208"/>
              <a:ext cx="938702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92D050"/>
                  </a:solidFill>
                </a:rPr>
                <a:t>03</a:t>
              </a:r>
            </a:p>
          </p:txBody>
        </p:sp>
        <p:cxnSp>
          <p:nvCxnSpPr>
            <p:cNvPr id="28" name="Google Shape;484;p27">
              <a:extLst>
                <a:ext uri="{FF2B5EF4-FFF2-40B4-BE49-F238E27FC236}">
                  <a16:creationId xmlns:a16="http://schemas.microsoft.com/office/drawing/2014/main" id="{CBCA5868-ADF7-DBC6-A6D8-385DAD8CD6B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0800000" flipH="1">
              <a:off x="8507873" y="2059456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474;p27">
              <a:extLst>
                <a:ext uri="{FF2B5EF4-FFF2-40B4-BE49-F238E27FC236}">
                  <a16:creationId xmlns:a16="http://schemas.microsoft.com/office/drawing/2014/main" id="{6AB6DC13-DF41-80A6-8275-566EE8BB15BD}"/>
                </a:ext>
              </a:extLst>
            </p:cNvPr>
            <p:cNvSpPr txBox="1">
              <a:spLocks/>
            </p:cNvSpPr>
            <p:nvPr/>
          </p:nvSpPr>
          <p:spPr>
            <a:xfrm>
              <a:off x="8507872" y="2481905"/>
              <a:ext cx="1830813" cy="786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2667" b="0" i="0" u="none" strike="noStrike" cap="none">
                  <a:solidFill>
                    <a:schemeClr val="lt1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dvent Pro SemiBold"/>
                <a:buNone/>
                <a:defRPr sz="1600" b="0" i="0" u="none" strike="noStrike" cap="none">
                  <a:solidFill>
                    <a:srgbClr val="000000"/>
                  </a:solidFill>
                  <a:latin typeface="Advent Pro SemiBold"/>
                  <a:ea typeface="Advent Pro SemiBold"/>
                  <a:cs typeface="Advent Pro SemiBold"/>
                  <a:sym typeface="Advent Pro SemiBold"/>
                </a:defRPr>
              </a:lvl9pPr>
            </a:lstStyle>
            <a:p>
              <a:r>
                <a:rPr lang="en-US" sz="2400" dirty="0">
                  <a:latin typeface="Share Tech" panose="020B0604020202020204" charset="0"/>
                </a:rPr>
                <a:t>EDA</a:t>
              </a:r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6BAA8A2-9BA5-18BD-38D8-B70EB5FBE639}"/>
              </a:ext>
            </a:extLst>
          </p:cNvPr>
          <p:cNvGrpSpPr/>
          <p:nvPr/>
        </p:nvGrpSpPr>
        <p:grpSpPr>
          <a:xfrm>
            <a:off x="7171257" y="3880081"/>
            <a:ext cx="2185987" cy="1824787"/>
            <a:chOff x="5369508" y="360774"/>
            <a:chExt cx="2185987" cy="1824787"/>
          </a:xfrm>
        </p:grpSpPr>
        <p:sp>
          <p:nvSpPr>
            <p:cNvPr id="452" name="Google Shape;476;p27">
              <a:extLst>
                <a:ext uri="{FF2B5EF4-FFF2-40B4-BE49-F238E27FC236}">
                  <a16:creationId xmlns:a16="http://schemas.microsoft.com/office/drawing/2014/main" id="{F7BE34ED-512E-A2B6-F152-5F51BD45DCDD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00B0F0"/>
                  </a:solidFill>
                </a:rPr>
                <a:t>06</a:t>
              </a:r>
            </a:p>
          </p:txBody>
        </p:sp>
        <p:cxnSp>
          <p:nvCxnSpPr>
            <p:cNvPr id="453" name="Google Shape;484;p27">
              <a:extLst>
                <a:ext uri="{FF2B5EF4-FFF2-40B4-BE49-F238E27FC236}">
                  <a16:creationId xmlns:a16="http://schemas.microsoft.com/office/drawing/2014/main" id="{3D4A4C98-DB73-2AEF-3DBB-4201B0C6CBEC}"/>
                </a:ext>
              </a:extLst>
            </p:cNvPr>
            <p:cNvCxnSpPr>
              <a:cxnSpLocks/>
              <a:stCxn id="455" idx="1"/>
              <a:endCxn id="452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04861FDC-F757-A8AC-8B96-0EF57ED7E008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55" name="Google Shape;481;p27">
                <a:extLst>
                  <a:ext uri="{FF2B5EF4-FFF2-40B4-BE49-F238E27FC236}">
                    <a16:creationId xmlns:a16="http://schemas.microsoft.com/office/drawing/2014/main" id="{22333FCE-9327-A202-FF9E-B509E64815A5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56" name="Google Shape;474;p27">
                <a:extLst>
                  <a:ext uri="{FF2B5EF4-FFF2-40B4-BE49-F238E27FC236}">
                    <a16:creationId xmlns:a16="http://schemas.microsoft.com/office/drawing/2014/main" id="{585E8FDD-C0A1-91FE-9ED2-8EBAE446C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FEATURE IMPORTANCE</a:t>
                </a:r>
              </a:p>
            </p:txBody>
          </p: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6F030163-5B7D-BB14-8F44-5811663FF841}"/>
              </a:ext>
            </a:extLst>
          </p:cNvPr>
          <p:cNvGrpSpPr/>
          <p:nvPr/>
        </p:nvGrpSpPr>
        <p:grpSpPr>
          <a:xfrm>
            <a:off x="3823796" y="3900815"/>
            <a:ext cx="2185987" cy="1824787"/>
            <a:chOff x="5369508" y="360774"/>
            <a:chExt cx="2185987" cy="1824787"/>
          </a:xfrm>
        </p:grpSpPr>
        <p:sp>
          <p:nvSpPr>
            <p:cNvPr id="458" name="Google Shape;476;p27">
              <a:extLst>
                <a:ext uri="{FF2B5EF4-FFF2-40B4-BE49-F238E27FC236}">
                  <a16:creationId xmlns:a16="http://schemas.microsoft.com/office/drawing/2014/main" id="{082EBF8D-D0E1-6262-2721-77C46CDEF5A6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00B050"/>
                  </a:solidFill>
                </a:rPr>
                <a:t>05</a:t>
              </a:r>
            </a:p>
          </p:txBody>
        </p:sp>
        <p:cxnSp>
          <p:nvCxnSpPr>
            <p:cNvPr id="459" name="Google Shape;484;p27">
              <a:extLst>
                <a:ext uri="{FF2B5EF4-FFF2-40B4-BE49-F238E27FC236}">
                  <a16:creationId xmlns:a16="http://schemas.microsoft.com/office/drawing/2014/main" id="{D57FF839-D5C7-F7B0-5D7B-E9F712E53DE0}"/>
                </a:ext>
              </a:extLst>
            </p:cNvPr>
            <p:cNvCxnSpPr>
              <a:cxnSpLocks/>
              <a:stCxn id="461" idx="1"/>
              <a:endCxn id="458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C9827B7C-5672-D15B-68F4-EFDF334AAF2A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61" name="Google Shape;481;p27">
                <a:extLst>
                  <a:ext uri="{FF2B5EF4-FFF2-40B4-BE49-F238E27FC236}">
                    <a16:creationId xmlns:a16="http://schemas.microsoft.com/office/drawing/2014/main" id="{5F9E7752-934C-AB97-4D06-C887A3738755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62" name="Google Shape;474;p27">
                <a:extLst>
                  <a:ext uri="{FF2B5EF4-FFF2-40B4-BE49-F238E27FC236}">
                    <a16:creationId xmlns:a16="http://schemas.microsoft.com/office/drawing/2014/main" id="{919648B4-48D5-FD39-9FFF-89438DFFC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BULDING AND TRAING MODEL</a:t>
                </a: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F44D79FC-C76E-D41C-3DDA-E37783979AC8}"/>
              </a:ext>
            </a:extLst>
          </p:cNvPr>
          <p:cNvGrpSpPr/>
          <p:nvPr/>
        </p:nvGrpSpPr>
        <p:grpSpPr>
          <a:xfrm>
            <a:off x="750511" y="3957290"/>
            <a:ext cx="2185987" cy="1824787"/>
            <a:chOff x="5369508" y="360774"/>
            <a:chExt cx="2185987" cy="1824787"/>
          </a:xfrm>
        </p:grpSpPr>
        <p:sp>
          <p:nvSpPr>
            <p:cNvPr id="464" name="Google Shape;476;p27">
              <a:extLst>
                <a:ext uri="{FF2B5EF4-FFF2-40B4-BE49-F238E27FC236}">
                  <a16:creationId xmlns:a16="http://schemas.microsoft.com/office/drawing/2014/main" id="{99777DAF-7E4E-8D54-5727-DC5884794BA1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solidFill>
                    <a:srgbClr val="FFC000"/>
                  </a:solidFill>
                </a:rPr>
                <a:t>04</a:t>
              </a:r>
            </a:p>
          </p:txBody>
        </p:sp>
        <p:cxnSp>
          <p:nvCxnSpPr>
            <p:cNvPr id="465" name="Google Shape;484;p27">
              <a:extLst>
                <a:ext uri="{FF2B5EF4-FFF2-40B4-BE49-F238E27FC236}">
                  <a16:creationId xmlns:a16="http://schemas.microsoft.com/office/drawing/2014/main" id="{C68F75E3-4AB6-18F2-18FC-05BE9C2EE89B}"/>
                </a:ext>
              </a:extLst>
            </p:cNvPr>
            <p:cNvCxnSpPr>
              <a:cxnSpLocks/>
              <a:stCxn id="467" idx="1"/>
              <a:endCxn id="464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4A281772-479E-8E61-9496-3E910BB7570C}"/>
                </a:ext>
              </a:extLst>
            </p:cNvPr>
            <p:cNvGrpSpPr/>
            <p:nvPr/>
          </p:nvGrpSpPr>
          <p:grpSpPr>
            <a:xfrm>
              <a:off x="5369509" y="1176340"/>
              <a:ext cx="2185986" cy="1009221"/>
              <a:chOff x="5369509" y="1176340"/>
              <a:chExt cx="2185986" cy="1009221"/>
            </a:xfrm>
          </p:grpSpPr>
          <p:sp>
            <p:nvSpPr>
              <p:cNvPr id="467" name="Google Shape;481;p27">
                <a:extLst>
                  <a:ext uri="{FF2B5EF4-FFF2-40B4-BE49-F238E27FC236}">
                    <a16:creationId xmlns:a16="http://schemas.microsoft.com/office/drawing/2014/main" id="{C5B6EAEB-AE69-8BAB-A058-CBEE923099A3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468" name="Google Shape;474;p27">
                <a:extLst>
                  <a:ext uri="{FF2B5EF4-FFF2-40B4-BE49-F238E27FC236}">
                    <a16:creationId xmlns:a16="http://schemas.microsoft.com/office/drawing/2014/main" id="{E343F4D6-0231-0155-CC3B-9EE96FBEF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3652" y="1176340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FEATURE ENGINEERING</a:t>
                </a:r>
              </a:p>
            </p:txBody>
          </p:sp>
        </p:grp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ECB06D68-5BF7-F2B2-A1D4-A2148D3255C8}"/>
              </a:ext>
            </a:extLst>
          </p:cNvPr>
          <p:cNvGrpSpPr/>
          <p:nvPr/>
        </p:nvGrpSpPr>
        <p:grpSpPr>
          <a:xfrm>
            <a:off x="10067915" y="3900815"/>
            <a:ext cx="2172465" cy="1804053"/>
            <a:chOff x="5369508" y="360774"/>
            <a:chExt cx="2172465" cy="1804053"/>
          </a:xfrm>
        </p:grpSpPr>
        <p:sp>
          <p:nvSpPr>
            <p:cNvPr id="470" name="Google Shape;476;p27">
              <a:extLst>
                <a:ext uri="{FF2B5EF4-FFF2-40B4-BE49-F238E27FC236}">
                  <a16:creationId xmlns:a16="http://schemas.microsoft.com/office/drawing/2014/main" id="{0839A38D-EFF5-B95B-6CCF-3867EC3C8775}"/>
                </a:ext>
              </a:extLst>
            </p:cNvPr>
            <p:cNvSpPr txBox="1">
              <a:spLocks/>
            </p:cNvSpPr>
            <p:nvPr/>
          </p:nvSpPr>
          <p:spPr>
            <a:xfrm>
              <a:off x="5457800" y="360774"/>
              <a:ext cx="898320" cy="798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Share Tech"/>
                <a:buNone/>
                <a:defRPr sz="6400" b="0" i="0" u="none" strike="noStrike" cap="none">
                  <a:solidFill>
                    <a:schemeClr val="accent2"/>
                  </a:solidFill>
                  <a:latin typeface="Share Tech"/>
                  <a:ea typeface="Share Tech"/>
                  <a:cs typeface="Share Tech"/>
                  <a:sym typeface="Share Te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Fira Sans Extra Condensed Medium"/>
                <a:buNone/>
                <a:defRPr sz="6400" b="0" i="0" u="none" strike="noStrike" cap="none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9pPr>
            </a:lstStyle>
            <a:p>
              <a:r>
                <a:rPr lang="en" sz="5400" dirty="0">
                  <a:ln>
                    <a:solidFill>
                      <a:srgbClr val="7030A0"/>
                    </a:solidFill>
                  </a:ln>
                  <a:solidFill>
                    <a:srgbClr val="E3BE4E"/>
                  </a:solidFill>
                </a:rPr>
                <a:t>07</a:t>
              </a:r>
            </a:p>
          </p:txBody>
        </p:sp>
        <p:cxnSp>
          <p:nvCxnSpPr>
            <p:cNvPr id="502" name="Google Shape;484;p27">
              <a:extLst>
                <a:ext uri="{FF2B5EF4-FFF2-40B4-BE49-F238E27FC236}">
                  <a16:creationId xmlns:a16="http://schemas.microsoft.com/office/drawing/2014/main" id="{751DBD03-6A29-D0FA-4EEB-584753B74FC6}"/>
                </a:ext>
              </a:extLst>
            </p:cNvPr>
            <p:cNvCxnSpPr>
              <a:cxnSpLocks/>
              <a:stCxn id="504" idx="1"/>
              <a:endCxn id="470" idx="1"/>
            </p:cNvCxnSpPr>
            <p:nvPr/>
          </p:nvCxnSpPr>
          <p:spPr>
            <a:xfrm rot="10800000" flipH="1">
              <a:off x="5369508" y="760022"/>
              <a:ext cx="88291" cy="935455"/>
            </a:xfrm>
            <a:prstGeom prst="bentConnector3">
              <a:avLst>
                <a:gd name="adj1" fmla="val -2589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8E8087AA-8E2E-4653-D6CE-1AEAA89142A2}"/>
                </a:ext>
              </a:extLst>
            </p:cNvPr>
            <p:cNvGrpSpPr/>
            <p:nvPr/>
          </p:nvGrpSpPr>
          <p:grpSpPr>
            <a:xfrm>
              <a:off x="5369509" y="978371"/>
              <a:ext cx="2172464" cy="1186456"/>
              <a:chOff x="5369509" y="978371"/>
              <a:chExt cx="2172464" cy="1186456"/>
            </a:xfrm>
          </p:grpSpPr>
          <p:sp>
            <p:nvSpPr>
              <p:cNvPr id="504" name="Google Shape;481;p27">
                <a:extLst>
                  <a:ext uri="{FF2B5EF4-FFF2-40B4-BE49-F238E27FC236}">
                    <a16:creationId xmlns:a16="http://schemas.microsoft.com/office/drawing/2014/main" id="{61B7D28C-4BDD-89C7-D351-0C17AD464AFD}"/>
                  </a:ext>
                </a:extLst>
              </p:cNvPr>
              <p:cNvSpPr/>
              <p:nvPr/>
            </p:nvSpPr>
            <p:spPr>
              <a:xfrm>
                <a:off x="5369509" y="1226124"/>
                <a:ext cx="2172464" cy="938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505" name="Google Shape;474;p27">
                <a:extLst>
                  <a:ext uri="{FF2B5EF4-FFF2-40B4-BE49-F238E27FC236}">
                    <a16:creationId xmlns:a16="http://schemas.microsoft.com/office/drawing/2014/main" id="{C31DD788-E9B3-8172-43A9-878A6C5D39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4819" y="978371"/>
                <a:ext cx="2141843" cy="1009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2667" b="0" i="0" u="none" strike="noStrike" cap="none">
                    <a:solidFill>
                      <a:schemeClr val="lt1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dvent Pro SemiBold"/>
                  <a:buNone/>
                  <a:defRPr sz="1600" b="0" i="0" u="none" strike="noStrike" cap="none">
                    <a:solidFill>
                      <a:srgbClr val="000000"/>
                    </a:solidFill>
                    <a:latin typeface="Advent Pro SemiBold"/>
                    <a:ea typeface="Advent Pro SemiBold"/>
                    <a:cs typeface="Advent Pro SemiBold"/>
                    <a:sym typeface="Advent Pro SemiBold"/>
                  </a:defRPr>
                </a:lvl9pPr>
              </a:lstStyle>
              <a:p>
                <a:r>
                  <a:rPr lang="en-US" sz="2400" dirty="0">
                    <a:latin typeface="Share Tech" panose="020B0604020202020204" charset="0"/>
                  </a:rPr>
                  <a:t>SOLUTION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6"/>
          <p:cNvSpPr txBox="1">
            <a:spLocks noGrp="1"/>
          </p:cNvSpPr>
          <p:nvPr>
            <p:ph type="ctrTitle"/>
          </p:nvPr>
        </p:nvSpPr>
        <p:spPr>
          <a:xfrm rot="-5400000">
            <a:off x="8490059" y="2810800"/>
            <a:ext cx="5778800" cy="29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Dataset Discovery</a:t>
            </a:r>
          </a:p>
        </p:txBody>
      </p:sp>
      <p:cxnSp>
        <p:nvCxnSpPr>
          <p:cNvPr id="1243" name="Google Shape;1243;p96"/>
          <p:cNvCxnSpPr>
            <a:cxnSpLocks/>
          </p:cNvCxnSpPr>
          <p:nvPr/>
        </p:nvCxnSpPr>
        <p:spPr>
          <a:xfrm>
            <a:off x="11389200" y="2301766"/>
            <a:ext cx="0" cy="455623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96"/>
          <p:cNvSpPr txBox="1"/>
          <p:nvPr/>
        </p:nvSpPr>
        <p:spPr>
          <a:xfrm>
            <a:off x="242041" y="1078579"/>
            <a:ext cx="8935664" cy="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/>
            <a:r>
              <a:rPr lang="en-US" sz="20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The dataset with 3388 records and 20 contributors, including:</a:t>
            </a:r>
            <a:endParaRPr sz="1600" i="1" dirty="0">
              <a:solidFill>
                <a:srgbClr val="E3BE4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DATASET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FA834-9E84-AE93-05F8-1CEA5EB9111E}"/>
              </a:ext>
            </a:extLst>
          </p:cNvPr>
          <p:cNvSpPr txBox="1"/>
          <p:nvPr/>
        </p:nvSpPr>
        <p:spPr>
          <a:xfrm>
            <a:off x="949944" y="2039380"/>
            <a:ext cx="13090634" cy="355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Account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length: How many days the user has been a member of the site.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Add to cart per session: User's average of adding to cart per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Add to </a:t>
            </a:r>
            <a:r>
              <a:rPr lang="en-US" sz="1800" dirty="0" err="1">
                <a:solidFill>
                  <a:schemeClr val="bg1"/>
                </a:solidFill>
                <a:latin typeface="Bree Serif"/>
                <a:cs typeface="Bree Serif"/>
              </a:rPr>
              <a:t>wishlist</a:t>
            </a: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: Number of times the user has added products to the wish list.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App sessions: Number of user's app sessions.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App transactions: The number of purchases made by the user on the app.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Avg order value: User's average order amount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Credit card info save: Information whether the user has saved the credit card in the system.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Customer service calls: Number of user calls to customer service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Churn: Information whether the user is churn | Target Variance</a:t>
            </a:r>
          </a:p>
        </p:txBody>
      </p:sp>
    </p:spTree>
    <p:extLst>
      <p:ext uri="{BB962C8B-B14F-4D97-AF65-F5344CB8AC3E}">
        <p14:creationId xmlns:p14="http://schemas.microsoft.com/office/powerpoint/2010/main" val="163223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6"/>
          <p:cNvSpPr txBox="1">
            <a:spLocks noGrp="1"/>
          </p:cNvSpPr>
          <p:nvPr>
            <p:ph type="ctrTitle"/>
          </p:nvPr>
        </p:nvSpPr>
        <p:spPr>
          <a:xfrm rot="-5400000">
            <a:off x="8490059" y="2810800"/>
            <a:ext cx="5778800" cy="29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Dataset Discovery</a:t>
            </a:r>
          </a:p>
        </p:txBody>
      </p:sp>
      <p:cxnSp>
        <p:nvCxnSpPr>
          <p:cNvPr id="1243" name="Google Shape;1243;p96"/>
          <p:cNvCxnSpPr>
            <a:cxnSpLocks/>
          </p:cNvCxnSpPr>
          <p:nvPr/>
        </p:nvCxnSpPr>
        <p:spPr>
          <a:xfrm>
            <a:off x="11389200" y="2301766"/>
            <a:ext cx="0" cy="455623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4" name="Google Shape;1244;p96"/>
          <p:cNvSpPr txBox="1"/>
          <p:nvPr/>
        </p:nvSpPr>
        <p:spPr>
          <a:xfrm>
            <a:off x="242041" y="1078579"/>
            <a:ext cx="8935664" cy="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/>
            <a:r>
              <a:rPr lang="en-US" sz="20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The dataset with 3388 records and 20 contributors, including:</a:t>
            </a:r>
            <a:endParaRPr sz="1600" i="1" dirty="0">
              <a:solidFill>
                <a:srgbClr val="E3BE4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DATASET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C00E3-7A8A-0B20-6BE4-EDEC0CA9E87C}"/>
              </a:ext>
            </a:extLst>
          </p:cNvPr>
          <p:cNvSpPr txBox="1"/>
          <p:nvPr/>
        </p:nvSpPr>
        <p:spPr>
          <a:xfrm>
            <a:off x="906577" y="1996330"/>
            <a:ext cx="11285423" cy="435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Desktop sessions: Number of user's desktop sessions.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Desktop transactions: The number of purchases made by the user from the desktop.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Discount rate per visited products: Average discount rate of products viewed by the user.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Location code: User's location code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Product detail view per app session: Average number of products users viewed detail per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Promotion clicks: Number of times user clicks on discount offers.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Push status: Whether the user allows notifications or not.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Sale product views: User's discounted product views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Session duration: Average time spent by the user in their session.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Total product detail reviews: User's product detail views.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latin typeface="Bree Serif"/>
                <a:cs typeface="Bree Serif"/>
              </a:rPr>
              <a:t>User id: Unique ID assigned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24203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81D6C6C-C7FD-7DE0-5369-EC808ECB7908}"/>
              </a:ext>
            </a:extLst>
          </p:cNvPr>
          <p:cNvGrpSpPr/>
          <p:nvPr/>
        </p:nvGrpSpPr>
        <p:grpSpPr>
          <a:xfrm>
            <a:off x="242041" y="237566"/>
            <a:ext cx="845000" cy="845000"/>
            <a:chOff x="7882130" y="1211052"/>
            <a:chExt cx="1563200" cy="1563200"/>
          </a:xfrm>
        </p:grpSpPr>
        <p:sp>
          <p:nvSpPr>
            <p:cNvPr id="7" name="Google Shape;390;p56">
              <a:extLst>
                <a:ext uri="{FF2B5EF4-FFF2-40B4-BE49-F238E27FC236}">
                  <a16:creationId xmlns:a16="http://schemas.microsoft.com/office/drawing/2014/main" id="{989D0F82-8CF0-4FD0-DA26-123FC0A718EA}"/>
                </a:ext>
              </a:extLst>
            </p:cNvPr>
            <p:cNvSpPr/>
            <p:nvPr/>
          </p:nvSpPr>
          <p:spPr>
            <a:xfrm>
              <a:off x="7882130" y="1211052"/>
              <a:ext cx="1563200" cy="1563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" name="Google Shape;391;p56">
              <a:extLst>
                <a:ext uri="{FF2B5EF4-FFF2-40B4-BE49-F238E27FC236}">
                  <a16:creationId xmlns:a16="http://schemas.microsoft.com/office/drawing/2014/main" id="{083C31B3-7355-20B6-BB2D-D98C0A2C3E3B}"/>
                </a:ext>
              </a:extLst>
            </p:cNvPr>
            <p:cNvSpPr/>
            <p:nvPr/>
          </p:nvSpPr>
          <p:spPr>
            <a:xfrm>
              <a:off x="8326581" y="1647138"/>
              <a:ext cx="674284" cy="691029"/>
            </a:xfrm>
            <a:custGeom>
              <a:avLst/>
              <a:gdLst/>
              <a:ahLst/>
              <a:cxnLst/>
              <a:rect l="l" t="t" r="r" b="b"/>
              <a:pathLst>
                <a:path w="203711" h="208770" extrusionOk="0">
                  <a:moveTo>
                    <a:pt x="82480" y="60649"/>
                  </a:moveTo>
                  <a:cubicBezTo>
                    <a:pt x="82435" y="60966"/>
                    <a:pt x="82435" y="61283"/>
                    <a:pt x="82435" y="61600"/>
                  </a:cubicBezTo>
                  <a:cubicBezTo>
                    <a:pt x="82435" y="66217"/>
                    <a:pt x="85287" y="70156"/>
                    <a:pt x="89361" y="71740"/>
                  </a:cubicBezTo>
                  <a:lnTo>
                    <a:pt x="89361" y="156393"/>
                  </a:lnTo>
                  <a:cubicBezTo>
                    <a:pt x="85287" y="157978"/>
                    <a:pt x="82435" y="161916"/>
                    <a:pt x="82435" y="166533"/>
                  </a:cubicBezTo>
                  <a:cubicBezTo>
                    <a:pt x="82435" y="166715"/>
                    <a:pt x="82435" y="166850"/>
                    <a:pt x="82435" y="166986"/>
                  </a:cubicBezTo>
                  <a:lnTo>
                    <a:pt x="58804" y="166986"/>
                  </a:lnTo>
                  <a:cubicBezTo>
                    <a:pt x="58804" y="166850"/>
                    <a:pt x="58804" y="166715"/>
                    <a:pt x="58804" y="166533"/>
                  </a:cubicBezTo>
                  <a:cubicBezTo>
                    <a:pt x="58804" y="161916"/>
                    <a:pt x="55907" y="157978"/>
                    <a:pt x="51833" y="156439"/>
                  </a:cubicBezTo>
                  <a:lnTo>
                    <a:pt x="51833" y="71740"/>
                  </a:lnTo>
                  <a:cubicBezTo>
                    <a:pt x="55907" y="70156"/>
                    <a:pt x="58804" y="66217"/>
                    <a:pt x="58804" y="61600"/>
                  </a:cubicBezTo>
                  <a:cubicBezTo>
                    <a:pt x="58804" y="61283"/>
                    <a:pt x="58804" y="60966"/>
                    <a:pt x="58759" y="60649"/>
                  </a:cubicBezTo>
                  <a:close/>
                  <a:moveTo>
                    <a:pt x="144951" y="60649"/>
                  </a:moveTo>
                  <a:cubicBezTo>
                    <a:pt x="144906" y="60966"/>
                    <a:pt x="144906" y="61283"/>
                    <a:pt x="144906" y="61600"/>
                  </a:cubicBezTo>
                  <a:cubicBezTo>
                    <a:pt x="144906" y="66217"/>
                    <a:pt x="147758" y="70156"/>
                    <a:pt x="151832" y="71740"/>
                  </a:cubicBezTo>
                  <a:lnTo>
                    <a:pt x="151832" y="156393"/>
                  </a:lnTo>
                  <a:cubicBezTo>
                    <a:pt x="147803" y="157978"/>
                    <a:pt x="144906" y="161916"/>
                    <a:pt x="144906" y="166533"/>
                  </a:cubicBezTo>
                  <a:cubicBezTo>
                    <a:pt x="144906" y="166715"/>
                    <a:pt x="144906" y="166850"/>
                    <a:pt x="144906" y="166986"/>
                  </a:cubicBezTo>
                  <a:lnTo>
                    <a:pt x="121276" y="166986"/>
                  </a:lnTo>
                  <a:cubicBezTo>
                    <a:pt x="121276" y="166850"/>
                    <a:pt x="121276" y="166715"/>
                    <a:pt x="121276" y="166533"/>
                  </a:cubicBezTo>
                  <a:cubicBezTo>
                    <a:pt x="121276" y="161916"/>
                    <a:pt x="118424" y="157978"/>
                    <a:pt x="114349" y="156439"/>
                  </a:cubicBezTo>
                  <a:lnTo>
                    <a:pt x="114349" y="71740"/>
                  </a:lnTo>
                  <a:cubicBezTo>
                    <a:pt x="118424" y="70156"/>
                    <a:pt x="121276" y="66217"/>
                    <a:pt x="121276" y="61600"/>
                  </a:cubicBezTo>
                  <a:cubicBezTo>
                    <a:pt x="121276" y="61283"/>
                    <a:pt x="121276" y="60966"/>
                    <a:pt x="121230" y="60649"/>
                  </a:cubicBezTo>
                  <a:close/>
                  <a:moveTo>
                    <a:pt x="101855" y="0"/>
                  </a:moveTo>
                  <a:cubicBezTo>
                    <a:pt x="101154" y="0"/>
                    <a:pt x="100452" y="102"/>
                    <a:pt x="99773" y="306"/>
                  </a:cubicBezTo>
                  <a:lnTo>
                    <a:pt x="10593" y="28282"/>
                  </a:lnTo>
                  <a:cubicBezTo>
                    <a:pt x="7741" y="29187"/>
                    <a:pt x="5794" y="31858"/>
                    <a:pt x="5794" y="34891"/>
                  </a:cubicBezTo>
                  <a:lnTo>
                    <a:pt x="5794" y="53769"/>
                  </a:lnTo>
                  <a:cubicBezTo>
                    <a:pt x="5794" y="57571"/>
                    <a:pt x="8873" y="60649"/>
                    <a:pt x="12675" y="60649"/>
                  </a:cubicBezTo>
                  <a:lnTo>
                    <a:pt x="19964" y="60649"/>
                  </a:lnTo>
                  <a:cubicBezTo>
                    <a:pt x="19964" y="60966"/>
                    <a:pt x="19918" y="61283"/>
                    <a:pt x="19918" y="61600"/>
                  </a:cubicBezTo>
                  <a:cubicBezTo>
                    <a:pt x="19918" y="66217"/>
                    <a:pt x="22816" y="70156"/>
                    <a:pt x="26890" y="71740"/>
                  </a:cubicBezTo>
                  <a:lnTo>
                    <a:pt x="26890" y="156393"/>
                  </a:lnTo>
                  <a:cubicBezTo>
                    <a:pt x="22816" y="157978"/>
                    <a:pt x="19918" y="161916"/>
                    <a:pt x="19918" y="166533"/>
                  </a:cubicBezTo>
                  <a:cubicBezTo>
                    <a:pt x="19918" y="166715"/>
                    <a:pt x="19964" y="166850"/>
                    <a:pt x="19964" y="166986"/>
                  </a:cubicBezTo>
                  <a:lnTo>
                    <a:pt x="18289" y="166986"/>
                  </a:lnTo>
                  <a:cubicBezTo>
                    <a:pt x="14758" y="166986"/>
                    <a:pt x="11861" y="169883"/>
                    <a:pt x="11861" y="173414"/>
                  </a:cubicBezTo>
                  <a:lnTo>
                    <a:pt x="11861" y="178711"/>
                  </a:lnTo>
                  <a:lnTo>
                    <a:pt x="6428" y="178711"/>
                  </a:lnTo>
                  <a:cubicBezTo>
                    <a:pt x="2897" y="178711"/>
                    <a:pt x="0" y="181608"/>
                    <a:pt x="0" y="185139"/>
                  </a:cubicBezTo>
                  <a:lnTo>
                    <a:pt x="0" y="202341"/>
                  </a:lnTo>
                  <a:cubicBezTo>
                    <a:pt x="0" y="205872"/>
                    <a:pt x="2897" y="208769"/>
                    <a:pt x="6428" y="208769"/>
                  </a:cubicBezTo>
                  <a:lnTo>
                    <a:pt x="197282" y="208769"/>
                  </a:lnTo>
                  <a:cubicBezTo>
                    <a:pt x="200813" y="208769"/>
                    <a:pt x="203710" y="205872"/>
                    <a:pt x="203710" y="202341"/>
                  </a:cubicBezTo>
                  <a:lnTo>
                    <a:pt x="203710" y="185139"/>
                  </a:lnTo>
                  <a:cubicBezTo>
                    <a:pt x="203710" y="181608"/>
                    <a:pt x="200813" y="178711"/>
                    <a:pt x="197282" y="178711"/>
                  </a:cubicBezTo>
                  <a:lnTo>
                    <a:pt x="191850" y="178711"/>
                  </a:lnTo>
                  <a:lnTo>
                    <a:pt x="191850" y="173414"/>
                  </a:lnTo>
                  <a:cubicBezTo>
                    <a:pt x="191850" y="169883"/>
                    <a:pt x="188953" y="166986"/>
                    <a:pt x="185422" y="166986"/>
                  </a:cubicBezTo>
                  <a:lnTo>
                    <a:pt x="183747" y="166986"/>
                  </a:lnTo>
                  <a:cubicBezTo>
                    <a:pt x="183747" y="166850"/>
                    <a:pt x="183792" y="166715"/>
                    <a:pt x="183792" y="166533"/>
                  </a:cubicBezTo>
                  <a:cubicBezTo>
                    <a:pt x="183792" y="161916"/>
                    <a:pt x="180895" y="157978"/>
                    <a:pt x="176821" y="156439"/>
                  </a:cubicBezTo>
                  <a:lnTo>
                    <a:pt x="176821" y="71740"/>
                  </a:lnTo>
                  <a:cubicBezTo>
                    <a:pt x="180895" y="70156"/>
                    <a:pt x="183792" y="66217"/>
                    <a:pt x="183792" y="61600"/>
                  </a:cubicBezTo>
                  <a:cubicBezTo>
                    <a:pt x="183792" y="61283"/>
                    <a:pt x="183747" y="60966"/>
                    <a:pt x="183747" y="60649"/>
                  </a:cubicBezTo>
                  <a:lnTo>
                    <a:pt x="191035" y="60649"/>
                  </a:lnTo>
                  <a:cubicBezTo>
                    <a:pt x="194838" y="60649"/>
                    <a:pt x="197916" y="57571"/>
                    <a:pt x="197916" y="53769"/>
                  </a:cubicBezTo>
                  <a:lnTo>
                    <a:pt x="197916" y="34891"/>
                  </a:lnTo>
                  <a:cubicBezTo>
                    <a:pt x="197916" y="31858"/>
                    <a:pt x="195969" y="29187"/>
                    <a:pt x="193117" y="28282"/>
                  </a:cubicBezTo>
                  <a:lnTo>
                    <a:pt x="103938" y="306"/>
                  </a:lnTo>
                  <a:cubicBezTo>
                    <a:pt x="103259" y="102"/>
                    <a:pt x="102557" y="0"/>
                    <a:pt x="10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>
                <a:solidFill>
                  <a:schemeClr val="accent1"/>
                </a:solidFill>
              </a:endParaRPr>
            </a:p>
          </p:txBody>
        </p:sp>
      </p:grpSp>
      <p:sp>
        <p:nvSpPr>
          <p:cNvPr id="9" name="Google Shape;388;p56">
            <a:extLst>
              <a:ext uri="{FF2B5EF4-FFF2-40B4-BE49-F238E27FC236}">
                <a16:creationId xmlns:a16="http://schemas.microsoft.com/office/drawing/2014/main" id="{EE31D792-D87F-8FBA-CD2F-09B5CE491A93}"/>
              </a:ext>
            </a:extLst>
          </p:cNvPr>
          <p:cNvSpPr txBox="1">
            <a:spLocks/>
          </p:cNvSpPr>
          <p:nvPr/>
        </p:nvSpPr>
        <p:spPr>
          <a:xfrm>
            <a:off x="2591800" y="10425982"/>
            <a:ext cx="7008400" cy="146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vi-VN" sz="2400" b="1">
                <a:solidFill>
                  <a:schemeClr val="accent2">
                    <a:lumMod val="75000"/>
                  </a:schemeClr>
                </a:solidFill>
              </a:rPr>
              <a:t>TỈ LỆ BỎ HỌC</a:t>
            </a:r>
            <a:r>
              <a:rPr lang="vi-VN" sz="2400">
                <a:solidFill>
                  <a:schemeClr val="lt1"/>
                </a:solidFill>
              </a:rPr>
              <a:t> CỦA SINH VIÊN LÀ </a:t>
            </a:r>
            <a:r>
              <a:rPr lang="vi-VN" sz="2400" i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 VẤN ĐỀ NAN GIẢI</a:t>
            </a:r>
            <a:r>
              <a:rPr lang="vi-VN" sz="2400" i="1" u="sng">
                <a:solidFill>
                  <a:schemeClr val="lt1"/>
                </a:solidFill>
              </a:rPr>
              <a:t> </a:t>
            </a:r>
            <a:r>
              <a:rPr lang="vi-VN" sz="2400">
                <a:solidFill>
                  <a:schemeClr val="lt1"/>
                </a:solidFill>
              </a:rPr>
              <a:t>CHO CÁC CẤP CƠ SỞ CAO HỌC ĐỂ ĐÓNG GÓP VÀO SỰ PHÁT TRIỂN NÀY. </a:t>
            </a:r>
            <a:endParaRPr lang="vi-V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C6F97-54F4-7130-A3BC-9D5EE0A7D4B9}"/>
              </a:ext>
            </a:extLst>
          </p:cNvPr>
          <p:cNvSpPr txBox="1"/>
          <p:nvPr/>
        </p:nvSpPr>
        <p:spPr>
          <a:xfrm>
            <a:off x="1295923" y="306123"/>
            <a:ext cx="4621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TARGET VARIANCE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6202B-4783-BE99-C641-F8812EF2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75" y="1249508"/>
            <a:ext cx="8275897" cy="3295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9A66F-8F15-A2FD-AE7A-D751D8361407}"/>
              </a:ext>
            </a:extLst>
          </p:cNvPr>
          <p:cNvSpPr txBox="1"/>
          <p:nvPr/>
        </p:nvSpPr>
        <p:spPr>
          <a:xfrm>
            <a:off x="1048756" y="4841828"/>
            <a:ext cx="100944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Maven Pro" panose="020B0604020202020204" charset="0"/>
              </a:rPr>
              <a:t>The churn variable will be our target variable with two values of 0 and 1 representing the group of customers who remain and the group of customers who have left, respectively. Therefore, the initial orientation of the model in the article will be </a:t>
            </a:r>
            <a:r>
              <a:rPr lang="en-US" sz="2400" b="1" dirty="0">
                <a:solidFill>
                  <a:srgbClr val="E3BE4E"/>
                </a:solidFill>
                <a:latin typeface="Maven Pro" panose="020B0604020202020204" charset="0"/>
              </a:rPr>
              <a:t>classification models.</a:t>
            </a:r>
          </a:p>
        </p:txBody>
      </p:sp>
    </p:spTree>
    <p:extLst>
      <p:ext uri="{BB962C8B-B14F-4D97-AF65-F5344CB8AC3E}">
        <p14:creationId xmlns:p14="http://schemas.microsoft.com/office/powerpoint/2010/main" val="280443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164639" y="3113833"/>
            <a:ext cx="5185551" cy="111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6000" dirty="0"/>
              <a:t>DATA PREPROCESSING</a:t>
            </a:r>
            <a:endParaRPr sz="6000" dirty="0"/>
          </a:p>
        </p:txBody>
      </p:sp>
      <p:sp>
        <p:nvSpPr>
          <p:cNvPr id="689" name="Google Shape;689;p32"/>
          <p:cNvSpPr/>
          <p:nvPr/>
        </p:nvSpPr>
        <p:spPr>
          <a:xfrm>
            <a:off x="7710500" y="2491433"/>
            <a:ext cx="1446800" cy="14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827301" y="5158667"/>
            <a:ext cx="8373323" cy="139101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692" name="Google Shape;692;p32"/>
          <p:cNvSpPr/>
          <p:nvPr/>
        </p:nvSpPr>
        <p:spPr>
          <a:xfrm>
            <a:off x="1826600" y="5158667"/>
            <a:ext cx="6765971" cy="139101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8433900" y="3938233"/>
            <a:ext cx="0" cy="130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9839395" y="-357207"/>
            <a:ext cx="3055009" cy="38964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6C0B6D-EFA9-EB01-B773-6243CA16E21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872095" y="3379764"/>
            <a:ext cx="861565" cy="84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5A5850-0983-7D20-79E3-C5DFF29591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72095" y="3379764"/>
            <a:ext cx="807510" cy="220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877891-26E0-6566-6576-DD54308D8F9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72095" y="1251231"/>
            <a:ext cx="807510" cy="212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507;p28">
            <a:extLst>
              <a:ext uri="{FF2B5EF4-FFF2-40B4-BE49-F238E27FC236}">
                <a16:creationId xmlns:a16="http://schemas.microsoft.com/office/drawing/2014/main" id="{9D095D47-E80A-F223-197B-8CCCC89DADE3}"/>
              </a:ext>
            </a:extLst>
          </p:cNvPr>
          <p:cNvSpPr txBox="1">
            <a:spLocks/>
          </p:cNvSpPr>
          <p:nvPr/>
        </p:nvSpPr>
        <p:spPr>
          <a:xfrm>
            <a:off x="10022512" y="175164"/>
            <a:ext cx="2686648" cy="74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24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PYTHON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47D497E6-EAD7-4F58-B73E-9178A5FF9B5C}"/>
              </a:ext>
            </a:extLst>
          </p:cNvPr>
          <p:cNvSpPr/>
          <p:nvPr/>
        </p:nvSpPr>
        <p:spPr>
          <a:xfrm rot="16200000">
            <a:off x="5127329" y="2923024"/>
            <a:ext cx="365613" cy="84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893AFE-449E-54BA-15E1-AB888F83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10" y="1581833"/>
            <a:ext cx="4577885" cy="35958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9601DF-DAF3-2F43-F738-2AA65609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89"/>
          <a:stretch/>
        </p:blipFill>
        <p:spPr>
          <a:xfrm>
            <a:off x="5734213" y="721293"/>
            <a:ext cx="4179636" cy="93471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E370FD8-ADBF-780A-5649-7D414A3E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660" y="1789181"/>
            <a:ext cx="2598846" cy="163981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6568AA-55AF-ECBE-EB97-2A8F25796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660" y="3562171"/>
            <a:ext cx="6248942" cy="1333616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A7EFF8C8-5D4A-CFF5-5F59-33E8E3900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660" y="5028958"/>
            <a:ext cx="2202371" cy="11202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F61CED-1718-46D0-45F5-C965323F634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4872095" y="2609091"/>
            <a:ext cx="861565" cy="77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35BEA51-9573-F7CD-75B3-452904BC6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782" y="2072713"/>
            <a:ext cx="6355631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versity Introduc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niversity Introduc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1213</Words>
  <Application>Microsoft Office PowerPoint</Application>
  <PresentationFormat>Widescreen</PresentationFormat>
  <Paragraphs>179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Times New Roman</vt:lpstr>
      <vt:lpstr>Advent Pro SemiBold</vt:lpstr>
      <vt:lpstr>Nunito Light</vt:lpstr>
      <vt:lpstr>Livvic Light</vt:lpstr>
      <vt:lpstr>Fira Sans Condensed Medium</vt:lpstr>
      <vt:lpstr>Roboto Light</vt:lpstr>
      <vt:lpstr>Maven Pro</vt:lpstr>
      <vt:lpstr>Fira Sans Extra Condensed Medium</vt:lpstr>
      <vt:lpstr>Josefin Sans</vt:lpstr>
      <vt:lpstr>Bree Serif</vt:lpstr>
      <vt:lpstr>Wingdings</vt:lpstr>
      <vt:lpstr>Roboto</vt:lpstr>
      <vt:lpstr>Arial</vt:lpstr>
      <vt:lpstr>Share Tech</vt:lpstr>
      <vt:lpstr>Data Science Consulting by Slidesgo</vt:lpstr>
      <vt:lpstr>University Introduction XL by Slidesgo</vt:lpstr>
      <vt:lpstr>University Introduction XL by Slidesgo</vt:lpstr>
      <vt:lpstr>Data Science Consulting by Slidesgo</vt:lpstr>
      <vt:lpstr>DATA ANALYSIS PROJECT</vt:lpstr>
      <vt:lpstr>PowerPoint Presentation</vt:lpstr>
      <vt:lpstr>PowerPoint Presentation</vt:lpstr>
      <vt:lpstr>01</vt:lpstr>
      <vt:lpstr>Dataset Discovery</vt:lpstr>
      <vt:lpstr>Dataset Discovery</vt:lpstr>
      <vt:lpstr>PowerPoint Presentation</vt:lpstr>
      <vt:lpstr>DATA PREPROCESSING</vt:lpstr>
      <vt:lpstr>PowerPoint Presentation</vt:lpstr>
      <vt:lpstr>OUTLIER DETECTION</vt:lpstr>
      <vt:lpstr>PowerPoint Presentation</vt:lpstr>
      <vt:lpstr>EDA</vt:lpstr>
      <vt:lpstr>CONTEXT INFORMATION</vt:lpstr>
      <vt:lpstr>HEATMAP</vt:lpstr>
      <vt:lpstr>Effect of customer service calls on customer churn ability</vt:lpstr>
      <vt:lpstr>Effect of credit card info save on customer churn ability</vt:lpstr>
      <vt:lpstr>Effect of desktop and app session on customer churn ability</vt:lpstr>
      <vt:lpstr>Why did customers churn group has more duration and access times?</vt:lpstr>
      <vt:lpstr>FEATURE ENGINEERING</vt:lpstr>
      <vt:lpstr>Feature scaling</vt:lpstr>
      <vt:lpstr>BUILDING AND TRAINING MODEL</vt:lpstr>
      <vt:lpstr>CLASSIFICATION MODELS</vt:lpstr>
      <vt:lpstr>MODEL PERFORMANCE EVALUATION</vt:lpstr>
      <vt:lpstr>MODEL PERFORMANCE EVALUATION</vt:lpstr>
      <vt:lpstr>FEATURE IMPORTANCE</vt:lpstr>
      <vt:lpstr>FEATURE IMPORTANCE BY RANDOM FOREST MODEL</vt:lpstr>
      <vt:lpstr>PowerPoint Presentation</vt:lpstr>
      <vt:lpstr>CUSTOMER CHURNS WHO HAVE MORE CONTACTS WITH CUSTOMER SERVICE</vt:lpstr>
      <vt:lpstr>DIFFICULTIES OF CUSTOMERS IN MAKING PURCHASING DECISIONS</vt:lpstr>
      <vt:lpstr>CUSTOMER PROBLEMS WITH CREDIT INFORMATION ON E-COMMERCE PLATFORMS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DỮ LIỆU</dc:title>
  <cp:lastModifiedBy>Huy Khang</cp:lastModifiedBy>
  <cp:revision>26</cp:revision>
  <dcterms:modified xsi:type="dcterms:W3CDTF">2023-05-23T02:37:00Z</dcterms:modified>
</cp:coreProperties>
</file>